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598" r:id="rId3"/>
    <p:sldId id="600" r:id="rId4"/>
    <p:sldId id="695" r:id="rId5"/>
    <p:sldId id="773" r:id="rId6"/>
    <p:sldId id="701" r:id="rId7"/>
    <p:sldId id="770" r:id="rId8"/>
    <p:sldId id="771" r:id="rId9"/>
    <p:sldId id="777" r:id="rId10"/>
    <p:sldId id="778" r:id="rId11"/>
    <p:sldId id="393" r:id="rId12"/>
    <p:sldId id="714" r:id="rId13"/>
    <p:sldId id="779" r:id="rId14"/>
    <p:sldId id="721" r:id="rId15"/>
    <p:sldId id="727" r:id="rId16"/>
    <p:sldId id="686" r:id="rId17"/>
    <p:sldId id="733" r:id="rId18"/>
    <p:sldId id="715" r:id="rId19"/>
    <p:sldId id="710" r:id="rId20"/>
    <p:sldId id="725" r:id="rId21"/>
    <p:sldId id="737" r:id="rId22"/>
    <p:sldId id="723" r:id="rId23"/>
    <p:sldId id="726" r:id="rId24"/>
    <p:sldId id="728" r:id="rId25"/>
    <p:sldId id="780" r:id="rId26"/>
    <p:sldId id="698" r:id="rId27"/>
    <p:sldId id="750" r:id="rId28"/>
    <p:sldId id="748" r:id="rId29"/>
    <p:sldId id="774" r:id="rId30"/>
    <p:sldId id="775" r:id="rId31"/>
    <p:sldId id="776" r:id="rId32"/>
    <p:sldId id="781" r:id="rId33"/>
    <p:sldId id="741" r:id="rId34"/>
    <p:sldId id="756" r:id="rId35"/>
    <p:sldId id="742" r:id="rId36"/>
    <p:sldId id="743" r:id="rId37"/>
    <p:sldId id="744" r:id="rId38"/>
    <p:sldId id="782" r:id="rId39"/>
    <p:sldId id="757" r:id="rId40"/>
    <p:sldId id="718" r:id="rId41"/>
    <p:sldId id="767" r:id="rId42"/>
    <p:sldId id="763" r:id="rId43"/>
    <p:sldId id="764" r:id="rId44"/>
    <p:sldId id="745" r:id="rId45"/>
    <p:sldId id="543" r:id="rId46"/>
    <p:sldId id="392" r:id="rId47"/>
  </p:sldIdLst>
  <p:sldSz cx="12192000" cy="6858000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sabeth Egnell" initials="EE" lastIdx="1" clrIdx="0">
    <p:extLst>
      <p:ext uri="{19B8F6BF-5375-455C-9EA6-DF929625EA0E}">
        <p15:presenceInfo xmlns:p15="http://schemas.microsoft.com/office/powerpoint/2012/main" userId="S::Elisabeth.egnell@skidor.com::4351806e-9904-4013-a60a-087aa92e4dd7" providerId="AD"/>
      </p:ext>
    </p:extLst>
  </p:cmAuthor>
  <p:cmAuthor id="2" name="Ola Strömberg" initials="OS" lastIdx="1" clrIdx="1">
    <p:extLst>
      <p:ext uri="{19B8F6BF-5375-455C-9EA6-DF929625EA0E}">
        <p15:presenceInfo xmlns:p15="http://schemas.microsoft.com/office/powerpoint/2012/main" userId="S::ola.stromberg@skidor.com::76f6551b-4ba0-48ff-8ee7-c5e4380b74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F08"/>
    <a:srgbClr val="FFFFFF"/>
    <a:srgbClr val="28597B"/>
    <a:srgbClr val="2786BB"/>
    <a:srgbClr val="298EC2"/>
    <a:srgbClr val="2374AD"/>
    <a:srgbClr val="2786BC"/>
    <a:srgbClr val="004A7E"/>
    <a:srgbClr val="FEDE03"/>
    <a:srgbClr val="FBCB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e Jernberg" userId="00a331a6-4327-4957-be44-4c941c652add" providerId="ADAL" clId="{09819165-C8D0-4F5C-9AD0-CF91498CCE37}"/>
    <pc:docChg chg="modSld">
      <pc:chgData name="Lotte Jernberg" userId="00a331a6-4327-4957-be44-4c941c652add" providerId="ADAL" clId="{09819165-C8D0-4F5C-9AD0-CF91498CCE37}" dt="2020-11-01T18:33:38.249" v="34" actId="20577"/>
      <pc:docMkLst>
        <pc:docMk/>
      </pc:docMkLst>
      <pc:sldChg chg="modSp mod">
        <pc:chgData name="Lotte Jernberg" userId="00a331a6-4327-4957-be44-4c941c652add" providerId="ADAL" clId="{09819165-C8D0-4F5C-9AD0-CF91498CCE37}" dt="2020-11-01T18:33:38.249" v="34" actId="20577"/>
        <pc:sldMkLst>
          <pc:docMk/>
          <pc:sldMk cId="3749318178" sldId="543"/>
        </pc:sldMkLst>
        <pc:spChg chg="mod">
          <ac:chgData name="Lotte Jernberg" userId="00a331a6-4327-4957-be44-4c941c652add" providerId="ADAL" clId="{09819165-C8D0-4F5C-9AD0-CF91498CCE37}" dt="2020-11-01T18:32:55.689" v="24" actId="1036"/>
          <ac:spMkLst>
            <pc:docMk/>
            <pc:sldMk cId="3749318178" sldId="543"/>
            <ac:spMk id="4" creationId="{96A89D55-F30C-40D2-94BA-91131CCA031C}"/>
          </ac:spMkLst>
        </pc:spChg>
        <pc:spChg chg="mod">
          <ac:chgData name="Lotte Jernberg" userId="00a331a6-4327-4957-be44-4c941c652add" providerId="ADAL" clId="{09819165-C8D0-4F5C-9AD0-CF91498CCE37}" dt="2020-11-01T18:33:38.249" v="34" actId="20577"/>
          <ac:spMkLst>
            <pc:docMk/>
            <pc:sldMk cId="3749318178" sldId="543"/>
            <ac:spMk id="6" creationId="{FA8A691B-1D21-284A-8D7B-C5BC5E53C18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sv-S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646" y="2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sv-SE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3108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5" tIns="47778" rIns="95555" bIns="47778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sv-SE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646" y="9433108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5" tIns="47778" rIns="95555" bIns="4777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7F6914E3-7543-4B95-9AF6-86178912FB70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4189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2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6125"/>
            <a:ext cx="66167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6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42AC9AE1-36C4-4F19-BE38-96591C690D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0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41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3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23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83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52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25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21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I den här delen hjälper vi er med olika verktyg och tankar kring hur man kan använda och dra nytta av den strategiska planen i er verksamhetsplanering.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50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10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08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45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0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95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259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01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723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10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45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85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753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28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>
                <a:latin typeface="Arial"/>
                <a:ea typeface="ＭＳ Ｐゴシック"/>
                <a:cs typeface="Arial"/>
              </a:rPr>
              <a:t> </a:t>
            </a:r>
            <a:endParaRPr lang="sv-SE">
              <a:cs typeface="Arial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924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En sida att avsluta presentationen med.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04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49" cy="6857997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00BE3C1E-C8E6-C940-A376-DC35CD4542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70" y="5708133"/>
            <a:ext cx="1949086" cy="6420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rubrik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B9F619-39A7-A548-BB1E-5C354D9BB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904" y="2115131"/>
            <a:ext cx="7639538" cy="1851852"/>
          </a:xfrm>
        </p:spPr>
        <p:txBody>
          <a:bodyPr anchor="t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E2EB833A-B7C6-43D5-BE4F-70A12E2D83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5367" y="5887141"/>
            <a:ext cx="1781906" cy="61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1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rubri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76683" y="2722343"/>
            <a:ext cx="77937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80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26CF8D8-8654-4B87-BFB6-34AB9BF41367}"/>
              </a:ext>
            </a:extLst>
          </p:cNvPr>
          <p:cNvSpPr/>
          <p:nvPr userDrawn="1"/>
        </p:nvSpPr>
        <p:spPr bwMode="auto">
          <a:xfrm>
            <a:off x="0" y="0"/>
            <a:ext cx="531628" cy="335988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8F3AEFB-0DCD-4B17-8B01-7DE1EF082A43}"/>
              </a:ext>
            </a:extLst>
          </p:cNvPr>
          <p:cNvSpPr/>
          <p:nvPr userDrawn="1"/>
        </p:nvSpPr>
        <p:spPr bwMode="auto">
          <a:xfrm>
            <a:off x="11546958" y="6198781"/>
            <a:ext cx="645042" cy="65921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accent3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6D051AF-E82F-465F-BC31-2F5FA7A96F65}"/>
              </a:ext>
            </a:extLst>
          </p:cNvPr>
          <p:cNvSpPr/>
          <p:nvPr userDrawn="1"/>
        </p:nvSpPr>
        <p:spPr bwMode="auto">
          <a:xfrm>
            <a:off x="11823404" y="4306186"/>
            <a:ext cx="368595" cy="189259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6091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radig-rubrik och innehåll - mellan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bg2"/>
              </a:buClr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3600" indent="-207963">
              <a:spcBef>
                <a:spcPts val="48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3pPr>
            <a:lvl4pPr marL="1079500" indent="-200025">
              <a:spcBef>
                <a:spcPts val="480"/>
              </a:spcBef>
              <a:buFont typeface="Systemtypsnitt"/>
              <a:buChar char="–"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BF3E61D4-D318-415E-81A1-5909CB0775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11A08939-4FD0-4999-A16A-B3EE851EF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110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radig rubrik och innehåll - mellan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bg1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buFont typeface="Systemtypsnitt"/>
              <a:buChar char="–"/>
              <a:defRPr lang="sv-SE" sz="1400" dirty="0">
                <a:solidFill>
                  <a:schemeClr val="bg1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bg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AF48E322-0068-47D0-9582-720EAF9130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2243A431-26F7-4A92-9C39-65232AF94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19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radig rubrik och innehåll - ljus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D8725FA-7E3B-46DF-8844-9B4D2BDCA7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CB6C77CC-9A32-4C1D-87BA-8B8DEC24E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9673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radig rubrik och innehåll - ljus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5968226B-BA29-4473-88E9-A4C22A6A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36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radig rubrik och innehåll - ljusg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>
              <a:spcBef>
                <a:spcPts val="48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>
              <a:spcBef>
                <a:spcPts val="0"/>
              </a:spcBef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CAB91954-8D28-4183-A785-E328322563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AB71B926-D42E-4AF2-A40F-2524E146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32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radig rubrik och innehåll - ljusg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23F66301-A82A-458B-8E07-08C7069BAC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FBA5CA92-C07E-4913-9EFD-5D522D04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8349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radig rubrik och innehåll - ljusgr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1F3CF3A-1F25-4032-9D48-0E33D6FED2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41649AC2-9079-4996-98D1-034CABC6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8274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radig rubrik och innehåll - ljusgr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20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20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2305617C-D82C-4C1C-B371-EDA7207FB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7FCD910A-9387-478F-A5AE-C3306283C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7796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radig rubrik och innehåll - v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20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20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C4C62A52-5E69-43AE-89D8-0C2C416441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956A55A2-DFF0-410B-A1D9-6EEB4829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3721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våradig rubrik och innehåll - v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20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20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E7B89083-AA8C-40EC-BE37-7491CDE791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FC6EB2F4-2E4E-4D58-9F55-5CD4AEDA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8647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våradig rubrik och innehåll - ljusgr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buFont typeface="Arial" panose="020B0604020202020204" pitchFamily="34" charset="0"/>
              <a:buChar char="–"/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20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B81A90A-061A-474F-A685-BC08C4EB4B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DB929FC1-D114-4517-99E8-CF453A8C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5436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69500" y="857436"/>
            <a:ext cx="7639538" cy="167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100219"/>
            <a:ext cx="4165941" cy="3420488"/>
          </a:xfrm>
        </p:spPr>
        <p:txBody>
          <a:bodyPr/>
          <a:lstStyle>
            <a:lvl1pPr marL="342000" indent="-342000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1pPr>
            <a:lvl2pPr marL="648000" indent="-284400">
              <a:spcBef>
                <a:spcPts val="0"/>
              </a:spcBef>
              <a:buFont typeface="Systemtypsnitt"/>
              <a:buChar char="–"/>
              <a:defRPr sz="1800" baseline="0">
                <a:solidFill>
                  <a:schemeClr val="tx1"/>
                </a:solidFill>
              </a:defRPr>
            </a:lvl2pPr>
            <a:lvl3pPr marL="828675" indent="-165100">
              <a:spcBef>
                <a:spcPts val="0"/>
              </a:spcBef>
              <a:defRPr sz="1400">
                <a:solidFill>
                  <a:schemeClr val="tx1"/>
                </a:solidFill>
              </a:defRPr>
            </a:lvl3pPr>
            <a:lvl4pPr marL="836613" indent="198438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49854C87-332A-924B-BB8C-D4AAF87F9B5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07140" y="2083769"/>
            <a:ext cx="4075113" cy="3436938"/>
          </a:xfrm>
        </p:spPr>
        <p:txBody>
          <a:bodyPr/>
          <a:lstStyle>
            <a:lvl1pPr marL="342900" indent="-342900">
              <a:defRPr lang="sv-SE" sz="20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000" lvl="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/>
              <a:t>Click icon to add chart</a:t>
            </a:r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D994CA7A-B31A-4C83-A29A-F63DA23F6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06FE28A5-BC74-4974-B7F4-F63FD772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9518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gram G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69500" y="857436"/>
            <a:ext cx="7639538" cy="167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49854C87-332A-924B-BB8C-D4AAF87F9B5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07140" y="2083769"/>
            <a:ext cx="4075113" cy="3436938"/>
          </a:xfrm>
        </p:spPr>
        <p:txBody>
          <a:bodyPr/>
          <a:lstStyle>
            <a:lvl1pPr marL="342900" indent="-342900">
              <a:defRPr lang="sv-SE" sz="20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000" lvl="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/>
              <a:t>Click icon to add chart</a:t>
            </a:r>
            <a:endParaRPr lang="sv-SE"/>
          </a:p>
        </p:txBody>
      </p:sp>
      <p:sp>
        <p:nvSpPr>
          <p:cNvPr id="8" name="Platshållare för text 15">
            <a:extLst>
              <a:ext uri="{FF2B5EF4-FFF2-40B4-BE49-F238E27FC236}">
                <a16:creationId xmlns:a16="http://schemas.microsoft.com/office/drawing/2014/main" id="{D62B51AC-9B11-4906-B98F-AF336D1783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9988" y="2100219"/>
            <a:ext cx="4165941" cy="3420488"/>
          </a:xfrm>
        </p:spPr>
        <p:txBody>
          <a:bodyPr/>
          <a:lstStyle>
            <a:lvl1pPr marL="342000" indent="-342000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1pPr>
            <a:lvl2pPr marL="648000" indent="-284400">
              <a:spcBef>
                <a:spcPts val="0"/>
              </a:spcBef>
              <a:buFont typeface="Systemtypsnitt"/>
              <a:buChar char="–"/>
              <a:defRPr sz="1800" baseline="0">
                <a:solidFill>
                  <a:schemeClr val="tx1"/>
                </a:solidFill>
              </a:defRPr>
            </a:lvl2pPr>
            <a:lvl3pPr marL="828675" indent="-165100">
              <a:spcBef>
                <a:spcPts val="0"/>
              </a:spcBef>
              <a:defRPr sz="1400">
                <a:solidFill>
                  <a:schemeClr val="tx1"/>
                </a:solidFill>
              </a:defRPr>
            </a:lvl3pPr>
            <a:lvl4pPr marL="836613" indent="198438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563AE0AF-DBFE-40C7-896A-D7F785B912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ED4E71A5-F991-4A1C-AC2E-BD526798B8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0763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Gr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69500" y="857436"/>
            <a:ext cx="7639538" cy="167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49854C87-332A-924B-BB8C-D4AAF87F9B5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07140" y="2083769"/>
            <a:ext cx="4075113" cy="3436938"/>
          </a:xfrm>
        </p:spPr>
        <p:txBody>
          <a:bodyPr/>
          <a:lstStyle>
            <a:lvl1pPr marL="342900" indent="-342900">
              <a:defRPr lang="sv-SE" sz="20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000" lvl="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/>
              <a:t>Click icon to add chart</a:t>
            </a:r>
            <a:endParaRPr lang="sv-SE"/>
          </a:p>
        </p:txBody>
      </p:sp>
      <p:sp>
        <p:nvSpPr>
          <p:cNvPr id="6" name="Platshållare för text 15">
            <a:extLst>
              <a:ext uri="{FF2B5EF4-FFF2-40B4-BE49-F238E27FC236}">
                <a16:creationId xmlns:a16="http://schemas.microsoft.com/office/drawing/2014/main" id="{72284F1B-630F-4AC4-A39D-E5FBBBB214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9988" y="2091994"/>
            <a:ext cx="4165941" cy="3420488"/>
          </a:xfrm>
        </p:spPr>
        <p:txBody>
          <a:bodyPr/>
          <a:lstStyle>
            <a:lvl1pPr marL="342000" indent="-342000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1pPr>
            <a:lvl2pPr marL="648000" indent="-284400">
              <a:spcBef>
                <a:spcPts val="0"/>
              </a:spcBef>
              <a:buFont typeface="Systemtypsnitt"/>
              <a:buChar char="–"/>
              <a:defRPr sz="1800" baseline="0">
                <a:solidFill>
                  <a:schemeClr val="tx1"/>
                </a:solidFill>
              </a:defRPr>
            </a:lvl2pPr>
            <a:lvl3pPr marL="828675" indent="-165100">
              <a:spcBef>
                <a:spcPts val="0"/>
              </a:spcBef>
              <a:defRPr sz="1400">
                <a:solidFill>
                  <a:schemeClr val="tx1"/>
                </a:solidFill>
              </a:defRPr>
            </a:lvl3pPr>
            <a:lvl4pPr marL="836613" indent="198438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25819487-3CB7-4633-8581-BCAA4902B6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9EE188DC-826A-4884-9554-E03D5257D7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8148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gram V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69500" y="857436"/>
            <a:ext cx="7639538" cy="167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49854C87-332A-924B-BB8C-D4AAF87F9B5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07140" y="2083769"/>
            <a:ext cx="4075113" cy="3436938"/>
          </a:xfrm>
        </p:spPr>
        <p:txBody>
          <a:bodyPr/>
          <a:lstStyle>
            <a:lvl1pPr marL="342900" indent="-342900">
              <a:defRPr lang="sv-SE" sz="20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000" lvl="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GB"/>
              <a:t>Click icon to add chart</a:t>
            </a:r>
            <a:endParaRPr lang="sv-SE"/>
          </a:p>
        </p:txBody>
      </p:sp>
      <p:sp>
        <p:nvSpPr>
          <p:cNvPr id="6" name="Platshållare för text 15">
            <a:extLst>
              <a:ext uri="{FF2B5EF4-FFF2-40B4-BE49-F238E27FC236}">
                <a16:creationId xmlns:a16="http://schemas.microsoft.com/office/drawing/2014/main" id="{375167AE-461F-4B7D-93B1-3B064E523D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9988" y="2100219"/>
            <a:ext cx="4165941" cy="3420488"/>
          </a:xfrm>
        </p:spPr>
        <p:txBody>
          <a:bodyPr/>
          <a:lstStyle>
            <a:lvl1pPr marL="342000" indent="-342000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1pPr>
            <a:lvl2pPr marL="648000" indent="-284400">
              <a:spcBef>
                <a:spcPts val="0"/>
              </a:spcBef>
              <a:buFont typeface="Systemtypsnitt"/>
              <a:buChar char="–"/>
              <a:defRPr sz="1800" baseline="0">
                <a:solidFill>
                  <a:schemeClr val="tx1"/>
                </a:solidFill>
              </a:defRPr>
            </a:lvl2pPr>
            <a:lvl3pPr marL="828675" indent="-165100">
              <a:spcBef>
                <a:spcPts val="0"/>
              </a:spcBef>
              <a:defRPr sz="1400">
                <a:solidFill>
                  <a:schemeClr val="tx1"/>
                </a:solidFill>
              </a:defRPr>
            </a:lvl3pPr>
            <a:lvl4pPr marL="836613" indent="198438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2897CDEA-7359-4948-9F2B-05DD891D1A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71E36B9B-51AA-47F7-833B-38894B25F1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6144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ed bildtext - Gul/ljusg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B6AF3D9-9CAE-2545-BCBC-82641F4ACB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2663" y="0"/>
            <a:ext cx="8669337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sv-SE"/>
          </a:p>
        </p:txBody>
      </p:sp>
      <p:sp>
        <p:nvSpPr>
          <p:cNvPr id="8" name="Platshållare för text 8">
            <a:extLst>
              <a:ext uri="{FF2B5EF4-FFF2-40B4-BE49-F238E27FC236}">
                <a16:creationId xmlns:a16="http://schemas.microsoft.com/office/drawing/2014/main" id="{BD17F49C-DDBB-A64E-9735-C76D227F49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5201" y="1724891"/>
            <a:ext cx="2004093" cy="416443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+mj-lt"/>
              </a:defRPr>
            </a:lvl1pPr>
            <a:lvl2pPr marL="252000" indent="-252000">
              <a:spcBef>
                <a:spcPts val="500"/>
              </a:spcBef>
              <a:buFont typeface="Wingdings" panose="05000000000000000000" pitchFamily="2" charset="2"/>
              <a:buChar char="§"/>
              <a:defRPr sz="2000">
                <a:solidFill>
                  <a:schemeClr val="accent2"/>
                </a:solidFill>
              </a:defRPr>
            </a:lvl2pPr>
            <a:lvl3pPr marL="0" indent="-228600">
              <a:buFont typeface="Arial" panose="020B0604020202020204" pitchFamily="34" charset="0"/>
              <a:buChar char="–"/>
              <a:defRPr sz="1600">
                <a:solidFill>
                  <a:schemeClr val="accent2"/>
                </a:solidFill>
              </a:defRPr>
            </a:lvl3pPr>
            <a:lvl4pPr marL="0" indent="0">
              <a:buNone/>
              <a:defRPr sz="1400">
                <a:solidFill>
                  <a:schemeClr val="accent2"/>
                </a:solidFill>
              </a:defRPr>
            </a:lvl4pPr>
            <a:lvl5pPr marL="1800000"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4B32AE1B-F8D6-48FB-BC47-E3B7F4AB65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924" y="5886174"/>
            <a:ext cx="1781906" cy="610583"/>
          </a:xfrm>
          <a:prstGeom prst="rect">
            <a:avLst/>
          </a:prstGeom>
        </p:spPr>
      </p:pic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id="{BFB4D06C-630C-4900-B9C1-8A570B57C94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2302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ed bildtext – SkidBlå/ljus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B6AF3D9-9CAE-2545-BCBC-82641F4ACB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2663" y="0"/>
            <a:ext cx="8669337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F6901459-91D7-9C48-AF68-F7367951BB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5201" y="1724891"/>
            <a:ext cx="2004093" cy="416443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252000" indent="-252000">
              <a:spcBef>
                <a:spcPts val="500"/>
              </a:spcBef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57150" indent="-285750">
              <a:defRPr lang="sv-SE" sz="1600" dirty="0">
                <a:solidFill>
                  <a:schemeClr val="bg1"/>
                </a:solidFill>
                <a:latin typeface="+mn-lt"/>
                <a:ea typeface="+mn-ea"/>
              </a:defRPr>
            </a:lvl3pPr>
            <a:lvl4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4pPr>
            <a:lvl5pPr marL="1800000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marL="0" lvl="2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</a:pPr>
            <a:r>
              <a:rPr lang="sv-SE"/>
              <a:t>Nivå tre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D53C8C8C-660F-48E2-8A21-679758289A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294" y="5889324"/>
            <a:ext cx="1775535" cy="608400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98D9F16E-7085-4242-91F2-CE216716753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ild med bildtext – SkidBlå/V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B6AF3D9-9CAE-2545-BCBC-82641F4ACB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2663" y="0"/>
            <a:ext cx="8669337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F6901459-91D7-9C48-AF68-F7367951BB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5201" y="1724891"/>
            <a:ext cx="2004093" cy="416443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252000" indent="-252000">
              <a:spcBef>
                <a:spcPts val="500"/>
              </a:spcBef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252000" indent="-252000">
              <a:defRPr sz="1600">
                <a:solidFill>
                  <a:schemeClr val="bg1"/>
                </a:solidFill>
              </a:defRPr>
            </a:lvl3pPr>
            <a:lvl4pPr marL="0" indent="0">
              <a:buNone/>
              <a:defRPr sz="1400">
                <a:solidFill>
                  <a:schemeClr val="bg1"/>
                </a:solidFill>
              </a:defRPr>
            </a:lvl4pPr>
            <a:lvl5pPr marL="1800000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8D2464CF-A4A5-4783-8C4E-AD22A5B291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294" y="5889324"/>
            <a:ext cx="1775535" cy="608400"/>
          </a:xfrm>
          <a:prstGeom prst="rect">
            <a:avLst/>
          </a:prstGeom>
        </p:spPr>
      </p:pic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492CE999-1417-47A9-9B07-505BA90BE5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4712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och BILD 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657855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6CA7CE4-3EF3-FF43-9E5D-5B8514E1BD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4813" y="0"/>
            <a:ext cx="4167187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sv-SE"/>
          </a:p>
        </p:txBody>
      </p:sp>
      <p:sp>
        <p:nvSpPr>
          <p:cNvPr id="8" name="Platshållare för text 15">
            <a:extLst>
              <a:ext uri="{FF2B5EF4-FFF2-40B4-BE49-F238E27FC236}">
                <a16:creationId xmlns:a16="http://schemas.microsoft.com/office/drawing/2014/main" id="{84FB9438-0919-4A14-9A25-5D24A29EC4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793537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4000" indent="-208800">
              <a:spcBef>
                <a:spcPts val="200"/>
              </a:spcBef>
              <a:defRPr sz="2000">
                <a:solidFill>
                  <a:schemeClr val="bg1"/>
                </a:solidFill>
              </a:defRPr>
            </a:lvl3pPr>
            <a:lvl4pPr marL="1080000" indent="-201600">
              <a:spcBef>
                <a:spcPts val="200"/>
              </a:spcBef>
              <a:defRPr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3BCD93A9-2DA4-43E7-B156-8EBCF84D6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2479" y="5886174"/>
            <a:ext cx="1781906" cy="610583"/>
          </a:xfrm>
          <a:prstGeom prst="rect">
            <a:avLst/>
          </a:prstGeom>
        </p:spPr>
      </p:pic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id="{8D88C030-957D-4E2F-AEF4-F3816CF9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901" y="612707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F9A418D0-2D5D-4F68-BF35-7C9A97F844BB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50898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bakgrund mö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8" y="1365736"/>
            <a:ext cx="77937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793537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4000" indent="-208800">
              <a:spcBef>
                <a:spcPts val="200"/>
              </a:spcBef>
              <a:defRPr sz="2000">
                <a:solidFill>
                  <a:schemeClr val="bg1"/>
                </a:solidFill>
              </a:defRPr>
            </a:lvl3pPr>
            <a:lvl4pPr marL="1080000" indent="-201600">
              <a:spcBef>
                <a:spcPts val="200"/>
              </a:spcBef>
              <a:defRPr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C900529-FE7B-428D-B39C-67862F3CC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60974" y="5889324"/>
            <a:ext cx="1775535" cy="6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100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bakgrund ljusa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8" y="1365736"/>
            <a:ext cx="77937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Platshållare för text 15">
            <a:extLst>
              <a:ext uri="{FF2B5EF4-FFF2-40B4-BE49-F238E27FC236}">
                <a16:creationId xmlns:a16="http://schemas.microsoft.com/office/drawing/2014/main" id="{EE8A2697-1541-4F07-835F-D2645194E1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9988" y="2992580"/>
            <a:ext cx="7793537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4000" indent="-208800">
              <a:spcBef>
                <a:spcPts val="200"/>
              </a:spcBef>
              <a:defRPr sz="2000">
                <a:solidFill>
                  <a:schemeClr val="bg1"/>
                </a:solidFill>
              </a:defRPr>
            </a:lvl3pPr>
            <a:lvl4pPr marL="1080000" indent="-201600">
              <a:spcBef>
                <a:spcPts val="200"/>
              </a:spcBef>
              <a:defRPr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352A57D6-CDA9-43C5-894E-E009509F43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60974" y="5889324"/>
            <a:ext cx="1775535" cy="6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99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mnsky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4284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D950DCA-2A52-EE43-8491-DA30DD9CA0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350" y="2652348"/>
            <a:ext cx="4558338" cy="15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8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18AD1BFC-8AB8-4A70-8070-D604DC172D7F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2904" y="2661136"/>
            <a:ext cx="7639538" cy="322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162904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mall för rubrikformat</a:t>
            </a:r>
            <a:endParaRPr lang="en-US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BF0F7778-852E-4764-890C-9C7A8AFE9357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68924" y="5886174"/>
            <a:ext cx="1781906" cy="61058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83" r:id="rId3"/>
    <p:sldLayoutId id="2147483659" r:id="rId4"/>
    <p:sldLayoutId id="2147483662" r:id="rId5"/>
    <p:sldLayoutId id="2147483664" r:id="rId6"/>
    <p:sldLayoutId id="2147483663" r:id="rId7"/>
    <p:sldLayoutId id="2147483665" r:id="rId8"/>
    <p:sldLayoutId id="2147483666" r:id="rId9"/>
    <p:sldLayoutId id="2147483668" r:id="rId10"/>
    <p:sldLayoutId id="2147483667" r:id="rId11"/>
    <p:sldLayoutId id="2147483679" r:id="rId12"/>
    <p:sldLayoutId id="2147483680" r:id="rId13"/>
    <p:sldLayoutId id="2147483678" r:id="rId14"/>
    <p:sldLayoutId id="2147483673" r:id="rId15"/>
    <p:sldLayoutId id="2147483686" r:id="rId16"/>
    <p:sldLayoutId id="2147483674" r:id="rId17"/>
    <p:sldLayoutId id="2147483681" r:id="rId18"/>
    <p:sldLayoutId id="2147483669" r:id="rId19"/>
    <p:sldLayoutId id="2147483655" r:id="rId20"/>
    <p:sldLayoutId id="2147483682" r:id="rId21"/>
    <p:sldLayoutId id="2147483675" r:id="rId22"/>
    <p:sldLayoutId id="2147483677" r:id="rId23"/>
    <p:sldLayoutId id="2147483676" r:id="rId24"/>
    <p:sldLayoutId id="2147483684" r:id="rId25"/>
    <p:sldLayoutId id="2147483685" r:id="rId26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5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20000"/>
        </a:spcBef>
        <a:spcAft>
          <a:spcPct val="2000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285750" algn="l" rtl="0" eaLnBrk="1" fontAlgn="base" hangingPunct="1">
        <a:spcBef>
          <a:spcPts val="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864000" indent="-2088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080000" indent="-201600" algn="l" rtl="0" eaLnBrk="1" fontAlgn="base" hangingPunct="1">
        <a:spcBef>
          <a:spcPts val="48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630238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2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idor.com/globalassets/svenska-skidforbundet/dokument/ssf/strategi/arbetsdokument-strategi-2026_201030.pdf?w=900&amp;h=90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hyperlink" Target="https://www.skidor.com/globalassets/svenska-skidforbundet/dokument/ssf/strategi/ssf_strategi_2026.pdf?w=900&amp;h=900" TargetMode="Externa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://www.skidor.com/strategi2026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idor.com/globalassets/svenska-skidforbundet/dokument/ssf/strategi/ssf_strategi_2026.pdf?w=900&amp;h=90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kidor.com/strategi2026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2" descr="En bild som visar snö, person, utomhus, ung&#10;&#10;Automatiskt genererad beskrivning">
            <a:extLst>
              <a:ext uri="{FF2B5EF4-FFF2-40B4-BE49-F238E27FC236}">
                <a16:creationId xmlns:a16="http://schemas.microsoft.com/office/drawing/2014/main" id="{AD3794A9-11E5-8D4C-89C9-75EB0FEF6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16" b="10420"/>
          <a:stretch/>
        </p:blipFill>
        <p:spPr>
          <a:xfrm>
            <a:off x="-8526" y="0"/>
            <a:ext cx="12209052" cy="6866524"/>
          </a:xfrm>
          <a:prstGeom prst="rect">
            <a:avLst/>
          </a:prstGeom>
        </p:spPr>
      </p:pic>
      <p:sp>
        <p:nvSpPr>
          <p:cNvPr id="5" name="Rektangel 6">
            <a:extLst>
              <a:ext uri="{FF2B5EF4-FFF2-40B4-BE49-F238E27FC236}">
                <a16:creationId xmlns:a16="http://schemas.microsoft.com/office/drawing/2014/main" id="{3DB47AF4-3997-244A-AF72-2D8EFD41B40A}"/>
              </a:ext>
            </a:extLst>
          </p:cNvPr>
          <p:cNvSpPr/>
          <p:nvPr/>
        </p:nvSpPr>
        <p:spPr>
          <a:xfrm>
            <a:off x="729871" y="718175"/>
            <a:ext cx="3363828" cy="2272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8520"/>
              </a:lnSpc>
              <a:spcBef>
                <a:spcPts val="0"/>
              </a:spcBef>
            </a:pPr>
            <a:r>
              <a:rPr lang="sv-SE" sz="5867">
                <a:solidFill>
                  <a:srgbClr val="009FE3"/>
                </a:solidFill>
                <a:latin typeface="Impact" panose="020B0806030902050204" pitchFamily="34" charset="0"/>
                <a:ea typeface="Arial" charset="0"/>
                <a:cs typeface="Arial" charset="0"/>
              </a:rPr>
              <a:t>STRATEGI</a:t>
            </a:r>
          </a:p>
          <a:p>
            <a:pPr algn="ctr">
              <a:lnSpc>
                <a:spcPts val="8520"/>
              </a:lnSpc>
              <a:spcBef>
                <a:spcPts val="0"/>
              </a:spcBef>
            </a:pPr>
            <a:r>
              <a:rPr lang="sv-SE" sz="9600">
                <a:solidFill>
                  <a:srgbClr val="FFDA1B"/>
                </a:solidFill>
                <a:latin typeface="Impact" panose="020B0806030902050204" pitchFamily="34" charset="0"/>
                <a:ea typeface="Arial" charset="0"/>
                <a:cs typeface="Arial" charset="0"/>
              </a:rPr>
              <a:t>2026</a:t>
            </a:r>
          </a:p>
        </p:txBody>
      </p:sp>
      <p:sp>
        <p:nvSpPr>
          <p:cNvPr id="6" name="Rektangel 4">
            <a:extLst>
              <a:ext uri="{FF2B5EF4-FFF2-40B4-BE49-F238E27FC236}">
                <a16:creationId xmlns:a16="http://schemas.microsoft.com/office/drawing/2014/main" id="{F5E7E680-320F-3E4E-A485-BD08D2913F5A}"/>
              </a:ext>
            </a:extLst>
          </p:cNvPr>
          <p:cNvSpPr/>
          <p:nvPr/>
        </p:nvSpPr>
        <p:spPr>
          <a:xfrm>
            <a:off x="11782759" y="-8525"/>
            <a:ext cx="417767" cy="2112641"/>
          </a:xfrm>
          <a:prstGeom prst="rect">
            <a:avLst/>
          </a:prstGeom>
          <a:solidFill>
            <a:srgbClr val="FFD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</p:spTree>
    <p:extLst>
      <p:ext uri="{BB962C8B-B14F-4D97-AF65-F5344CB8AC3E}">
        <p14:creationId xmlns:p14="http://schemas.microsoft.com/office/powerpoint/2010/main" val="252008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12244-E8A1-8F4B-AB2A-D95DA895DB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1699" y="3624684"/>
            <a:ext cx="6606845" cy="2743054"/>
          </a:xfrm>
        </p:spPr>
        <p:txBody>
          <a:bodyPr/>
          <a:lstStyle/>
          <a:p>
            <a:pPr marL="0" indent="0" algn="ctr">
              <a:buNone/>
            </a:pPr>
            <a:r>
              <a:rPr lang="en-SE" sz="3600" cap="small" dirty="0"/>
              <a:t>Diskussionsunderlag för distrikt och föreningar</a:t>
            </a:r>
          </a:p>
        </p:txBody>
      </p:sp>
      <p:sp>
        <p:nvSpPr>
          <p:cNvPr id="4" name="Rektangel 6">
            <a:extLst>
              <a:ext uri="{FF2B5EF4-FFF2-40B4-BE49-F238E27FC236}">
                <a16:creationId xmlns:a16="http://schemas.microsoft.com/office/drawing/2014/main" id="{4295338F-4EFB-F741-B8F0-10743EABEB22}"/>
              </a:ext>
            </a:extLst>
          </p:cNvPr>
          <p:cNvSpPr/>
          <p:nvPr/>
        </p:nvSpPr>
        <p:spPr>
          <a:xfrm>
            <a:off x="2558672" y="2074964"/>
            <a:ext cx="6606844" cy="1549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8520"/>
              </a:lnSpc>
              <a:spcBef>
                <a:spcPts val="0"/>
              </a:spcBef>
            </a:pPr>
            <a:endParaRPr lang="sv-SE" sz="8000">
              <a:solidFill>
                <a:srgbClr val="00578E"/>
              </a:solidFill>
              <a:latin typeface="Impact" panose="020B0806030902050204" pitchFamily="34" charset="0"/>
              <a:ea typeface="Arial" charset="0"/>
              <a:cs typeface="Arial" charset="0"/>
            </a:endParaRPr>
          </a:p>
          <a:p>
            <a:pPr algn="ctr">
              <a:lnSpc>
                <a:spcPts val="0"/>
              </a:lnSpc>
              <a:spcBef>
                <a:spcPts val="0"/>
              </a:spcBef>
            </a:pPr>
            <a:r>
              <a:rPr lang="sv-SE" sz="13800">
                <a:solidFill>
                  <a:srgbClr val="FFDA1B"/>
                </a:solidFill>
                <a:latin typeface="Impact" panose="020B0806030902050204" pitchFamily="34" charset="0"/>
                <a:ea typeface="Arial" charset="0"/>
                <a:cs typeface="Arial" charset="0"/>
              </a:rPr>
              <a:t>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F1FE5A-0F28-A348-B791-B5B39B616305}"/>
              </a:ext>
            </a:extLst>
          </p:cNvPr>
          <p:cNvSpPr/>
          <p:nvPr/>
        </p:nvSpPr>
        <p:spPr>
          <a:xfrm>
            <a:off x="4067211" y="633426"/>
            <a:ext cx="35897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7200">
                <a:solidFill>
                  <a:srgbClr val="009FE3"/>
                </a:solidFill>
                <a:latin typeface="Impact" panose="020B0806030902050204" pitchFamily="34" charset="0"/>
                <a:ea typeface="Arial" charset="0"/>
                <a:cs typeface="Arial" charset="0"/>
              </a:rPr>
              <a:t>STRATEGI</a:t>
            </a:r>
            <a:endParaRPr lang="en-SE" sz="7200">
              <a:solidFill>
                <a:srgbClr val="009F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065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8" y="906171"/>
            <a:ext cx="7793747" cy="1143000"/>
          </a:xfrm>
        </p:spPr>
        <p:txBody>
          <a:bodyPr/>
          <a:lstStyle/>
          <a:p>
            <a:r>
              <a:rPr lang="sv-SE" dirty="0"/>
              <a:t>Det här kan ni </a:t>
            </a:r>
            <a:br>
              <a:rPr lang="sv-SE" dirty="0"/>
            </a:br>
            <a:r>
              <a:rPr lang="sv-SE" dirty="0">
                <a:solidFill>
                  <a:schemeClr val="bg1"/>
                </a:solidFill>
              </a:rPr>
              <a:t>komma fram till i dag</a:t>
            </a:r>
            <a:endParaRPr lang="en-SE" dirty="0">
              <a:solidFill>
                <a:schemeClr val="bg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CAAAAF1-A353-8A4A-955B-7CC87407DB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778" y="2407523"/>
            <a:ext cx="7793537" cy="3860535"/>
          </a:xfrm>
        </p:spPr>
        <p:txBody>
          <a:bodyPr/>
          <a:lstStyle/>
          <a:p>
            <a:r>
              <a:rPr lang="en-SE" dirty="0"/>
              <a:t>Nulägesanalys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SE" dirty="0"/>
              <a:t>SWOT (modell)</a:t>
            </a:r>
          </a:p>
          <a:p>
            <a:r>
              <a:rPr lang="en-SE" dirty="0"/>
              <a:t>Önskeläge 2026</a:t>
            </a:r>
          </a:p>
          <a:p>
            <a:r>
              <a:rPr lang="en-SE" dirty="0"/>
              <a:t>Hur ni når önskeläget</a:t>
            </a:r>
            <a:r>
              <a:rPr lang="sv-SE" dirty="0"/>
              <a:t>?</a:t>
            </a:r>
            <a:endParaRPr lang="en-SE" dirty="0"/>
          </a:p>
          <a:p>
            <a:pPr lvl="2">
              <a:buFont typeface="Arial" panose="020B0604020202020204" pitchFamily="34" charset="0"/>
              <a:buChar char="–"/>
            </a:pPr>
            <a:r>
              <a:rPr lang="en-SE" dirty="0"/>
              <a:t>Sluta/</a:t>
            </a:r>
            <a:r>
              <a:rPr lang="sv-SE" dirty="0"/>
              <a:t>b</a:t>
            </a:r>
            <a:r>
              <a:rPr lang="en-SE" dirty="0"/>
              <a:t>örja/</a:t>
            </a:r>
            <a:r>
              <a:rPr lang="sv-SE" dirty="0"/>
              <a:t>f</a:t>
            </a:r>
            <a:r>
              <a:rPr lang="en-SE" dirty="0"/>
              <a:t>ortsätta (modell)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SE" dirty="0"/>
              <a:t>Vad ger mest effekt</a:t>
            </a:r>
            <a:r>
              <a:rPr lang="sv-SE" dirty="0"/>
              <a:t>?</a:t>
            </a:r>
            <a:r>
              <a:rPr lang="en-SE" dirty="0"/>
              <a:t> (modell)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SE" dirty="0"/>
              <a:t>Prioriteringar inom </a:t>
            </a:r>
            <a:r>
              <a:rPr lang="sv-SE" dirty="0"/>
              <a:t>strategins fyra</a:t>
            </a:r>
            <a:r>
              <a:rPr lang="en-SE" dirty="0"/>
              <a:t> områden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SE" dirty="0"/>
              <a:t>Fokus inom framgångsfaktorerna och vision/mission</a:t>
            </a:r>
          </a:p>
          <a:p>
            <a:pPr lvl="2"/>
            <a:endParaRPr lang="en-SE" dirty="0"/>
          </a:p>
          <a:p>
            <a:pPr marL="360000" lvl="1" indent="0">
              <a:buNone/>
            </a:pPr>
            <a:endParaRPr lang="en-SE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255539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684" y="1955423"/>
            <a:ext cx="6113588" cy="1143000"/>
          </a:xfrm>
        </p:spPr>
        <p:txBody>
          <a:bodyPr/>
          <a:lstStyle/>
          <a:p>
            <a:r>
              <a:rPr lang="sv-SE" sz="6000" dirty="0"/>
              <a:t>varför och hur kan ni jobba med  </a:t>
            </a:r>
            <a:r>
              <a:rPr lang="sv-SE" sz="6000" dirty="0">
                <a:solidFill>
                  <a:schemeClr val="bg1"/>
                </a:solidFill>
              </a:rPr>
              <a:t>strategiarbete?</a:t>
            </a:r>
            <a:endParaRPr lang="en-SE" sz="6000" dirty="0"/>
          </a:p>
        </p:txBody>
      </p:sp>
    </p:spTree>
    <p:extLst>
      <p:ext uri="{BB962C8B-B14F-4D97-AF65-F5344CB8AC3E}">
        <p14:creationId xmlns:p14="http://schemas.microsoft.com/office/powerpoint/2010/main" val="127898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496DF-7F7B-DF47-AB53-41AF42E4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68" y="922390"/>
            <a:ext cx="7793747" cy="1143000"/>
          </a:xfrm>
        </p:spPr>
        <p:txBody>
          <a:bodyPr/>
          <a:lstStyle/>
          <a:p>
            <a:r>
              <a:rPr lang="en-GB" dirty="0" err="1"/>
              <a:t>Varför</a:t>
            </a:r>
            <a:r>
              <a:rPr lang="en-GB" dirty="0"/>
              <a:t> ska </a:t>
            </a:r>
            <a:r>
              <a:rPr lang="en-GB" dirty="0" err="1"/>
              <a:t>ni</a:t>
            </a:r>
            <a:r>
              <a:rPr lang="en-GB" dirty="0"/>
              <a:t> </a:t>
            </a:r>
            <a:r>
              <a:rPr lang="en-GB" dirty="0" err="1"/>
              <a:t>arbeta</a:t>
            </a:r>
            <a:r>
              <a:rPr lang="en-GB" dirty="0"/>
              <a:t> med den </a:t>
            </a:r>
            <a:r>
              <a:rPr lang="en-GB" dirty="0" err="1">
                <a:solidFill>
                  <a:schemeClr val="bg1"/>
                </a:solidFill>
              </a:rPr>
              <a:t>strategiska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planen</a:t>
            </a:r>
            <a:r>
              <a:rPr lang="en-GB" dirty="0">
                <a:solidFill>
                  <a:schemeClr val="bg1"/>
                </a:solidFill>
              </a:rPr>
              <a:t>?</a:t>
            </a:r>
            <a:endParaRPr lang="en-SE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A3D01-5830-CD44-B49B-0237F36043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778" y="2520538"/>
            <a:ext cx="7793537" cy="3575462"/>
          </a:xfrm>
        </p:spPr>
        <p:txBody>
          <a:bodyPr/>
          <a:lstStyle/>
          <a:p>
            <a:r>
              <a:rPr lang="sv-SE" sz="1800" dirty="0"/>
              <a:t>T</a:t>
            </a:r>
            <a:r>
              <a:rPr lang="en-SE" sz="1800" dirty="0"/>
              <a:t>illsammans vi skapar kraftig och varaktig positiv förändring,</a:t>
            </a:r>
            <a:endParaRPr lang="sv-SE" sz="1800" dirty="0"/>
          </a:p>
          <a:p>
            <a:r>
              <a:rPr lang="sv-SE" sz="1800" dirty="0"/>
              <a:t>Ni kan aktivt och på riktigt vara med och påverka skid- och snowboardsverige, dels genom att arbeta med planen och dels genom att justera den,</a:t>
            </a:r>
          </a:p>
          <a:p>
            <a:r>
              <a:rPr lang="sv-SE" sz="1800" dirty="0"/>
              <a:t>Den strategiska planen behöver brytas ner på distrikts- och föreningsnivå för att vara relevant även för er,</a:t>
            </a:r>
            <a:endParaRPr lang="en-SE" sz="1800" dirty="0"/>
          </a:p>
          <a:p>
            <a:r>
              <a:rPr lang="sv-SE" sz="1800" dirty="0"/>
              <a:t>Ni är förberedda under diskussioner med andra distrikt och föreningar, och inför besök från SSF,</a:t>
            </a:r>
          </a:p>
          <a:p>
            <a:r>
              <a:rPr lang="en-SE" sz="1800" dirty="0"/>
              <a:t>Ni kan dra nytta av de omvärldsspaningar som gjorts för att ta fram era verksamhetsplane</a:t>
            </a:r>
            <a:r>
              <a:rPr lang="sv-SE" sz="1800" dirty="0"/>
              <a:t>r. Ni</a:t>
            </a:r>
            <a:r>
              <a:rPr lang="en-SE" sz="1800" dirty="0"/>
              <a:t> sparar </a:t>
            </a:r>
            <a:r>
              <a:rPr lang="sv-SE" sz="1800" dirty="0"/>
              <a:t>dessutom </a:t>
            </a:r>
            <a:r>
              <a:rPr lang="en-SE" sz="1800" dirty="0"/>
              <a:t>tid och kraft genom att dra nytta av det material som redan finns</a:t>
            </a:r>
            <a:r>
              <a:rPr lang="sv-SE" sz="1800" dirty="0"/>
              <a:t>.</a:t>
            </a:r>
            <a:endParaRPr lang="en-SE" sz="1800" dirty="0"/>
          </a:p>
        </p:txBody>
      </p:sp>
    </p:spTree>
    <p:extLst>
      <p:ext uri="{BB962C8B-B14F-4D97-AF65-F5344CB8AC3E}">
        <p14:creationId xmlns:p14="http://schemas.microsoft.com/office/powerpoint/2010/main" val="1883879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39D156-13A4-AE43-8B7A-19880CF3D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8" y="720802"/>
            <a:ext cx="9055770" cy="1143000"/>
          </a:xfrm>
        </p:spPr>
        <p:txBody>
          <a:bodyPr/>
          <a:lstStyle/>
          <a:p>
            <a:r>
              <a:rPr lang="en-GB" dirty="0" err="1">
                <a:solidFill>
                  <a:schemeClr val="bg1"/>
                </a:solidFill>
              </a:rPr>
              <a:t>Hur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kan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ni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använda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/>
              <a:t>planen</a:t>
            </a:r>
            <a:r>
              <a:rPr lang="en-GB" dirty="0"/>
              <a:t>?</a:t>
            </a:r>
            <a:endParaRPr lang="en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08414-EBED-154C-ABFF-13FD454CB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778" y="1938076"/>
            <a:ext cx="8171720" cy="2743054"/>
          </a:xfrm>
        </p:spPr>
        <p:txBody>
          <a:bodyPr/>
          <a:lstStyle/>
          <a:p>
            <a:r>
              <a:rPr lang="sv-SE" sz="2000" dirty="0"/>
              <a:t>Det är viktigt att tidigt i processen använda all kompetens och alla olika perspektiv från ledare, föräldrar, aktiva, barn och ungdomar, ideella m. fl. Involvera så många som möjligt!</a:t>
            </a:r>
          </a:p>
          <a:p>
            <a:r>
              <a:rPr lang="sv-SE" sz="2000" dirty="0"/>
              <a:t>Beroende på föreningens eller distriktets omfattning och ambition, följ uppgifterna nedan. </a:t>
            </a:r>
          </a:p>
          <a:p>
            <a:r>
              <a:rPr lang="en-SE" sz="2000" dirty="0"/>
              <a:t>Vi har samlat en del modeller, tankar och frågeställningar som ni kan ha nytta av när ni arbetar med </a:t>
            </a:r>
            <a:r>
              <a:rPr lang="sv-SE" sz="2000" dirty="0"/>
              <a:t>strategi- och </a:t>
            </a:r>
            <a:r>
              <a:rPr lang="en-SE" sz="2000" dirty="0"/>
              <a:t>utvecklingsarbete </a:t>
            </a:r>
            <a:r>
              <a:rPr lang="en-GB" sz="2000" dirty="0"/>
              <a:t>i </a:t>
            </a:r>
            <a:r>
              <a:rPr lang="sv-SE" sz="2000" dirty="0"/>
              <a:t>förening eller i distrikt. Ni bestämmer såklart själva hur ni vill använda det material som finns.</a:t>
            </a:r>
          </a:p>
          <a:p>
            <a:r>
              <a:rPr lang="sv-SE" sz="2000" dirty="0"/>
              <a:t>Gå igenom frågeställningarna, resultatet kommer sedan utgöra ett bra underlag för att I nästa skede skapa en egen verksamhetsplan</a:t>
            </a:r>
            <a:r>
              <a:rPr lang="en-GB" sz="2000" dirty="0"/>
              <a:t>.</a:t>
            </a:r>
            <a:endParaRPr lang="sv-SE" sz="2000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7124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C33B-4797-C24B-910C-8DA1CBEB1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988" y="789857"/>
            <a:ext cx="9124596" cy="11430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</a:t>
            </a:r>
            <a:r>
              <a:rPr lang="en-SE" dirty="0">
                <a:solidFill>
                  <a:schemeClr val="bg1"/>
                </a:solidFill>
              </a:rPr>
              <a:t>nvänd planerna som </a:t>
            </a:r>
            <a:r>
              <a:rPr lang="en-SE" dirty="0"/>
              <a:t>inspiration och tips på vägen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C99BAD-75E3-6A4A-AE3A-FCDC155BE7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381192"/>
            <a:ext cx="8367302" cy="2743054"/>
          </a:xfrm>
        </p:spPr>
        <p:txBody>
          <a:bodyPr/>
          <a:lstStyle/>
          <a:p>
            <a:r>
              <a:rPr lang="sv-SE" sz="2000" dirty="0"/>
              <a:t>För att få ut ännu mer av arbetet rekommenderar vi att ni använder det material som finns kopplat till strategi 2026 där vi samlat målen, exempel på aktiviteter </a:t>
            </a:r>
            <a:r>
              <a:rPr lang="sv-SE" sz="2000" dirty="0" err="1"/>
              <a:t>etc</a:t>
            </a:r>
            <a:r>
              <a:rPr lang="sv-SE" sz="2000" dirty="0"/>
              <a:t> – det kan utgöra ett bra diskussionsunderlag för er när ni arbetar igenom prioriteringar för er verksamhet. </a:t>
            </a:r>
          </a:p>
          <a:p>
            <a:r>
              <a:rPr lang="sv-SE" sz="2000" dirty="0"/>
              <a:t>Se nästa två sidor för länkar till det material som finns att tillgå,</a:t>
            </a:r>
          </a:p>
          <a:p>
            <a:r>
              <a:rPr lang="sv-SE" sz="2000" dirty="0"/>
              <a:t>I materialet nedan finns sex uppgifter, som tar 1–3 timmar, beroende på hur tiden disponeras. Börja er egen process med Strategi 2026 nu!   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84542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6D9582C4-9696-A248-A91C-FBB8F1FAD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304" y="1682173"/>
            <a:ext cx="3314700" cy="471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AA6B0D15-CC14-314D-AA3A-98DE832CBB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4833" y="1669473"/>
            <a:ext cx="3327400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D17F00-F14E-E247-AC8D-08EF5D925D2A}"/>
              </a:ext>
            </a:extLst>
          </p:cNvPr>
          <p:cNvSpPr txBox="1"/>
          <p:nvPr/>
        </p:nvSpPr>
        <p:spPr>
          <a:xfrm>
            <a:off x="2078182" y="457200"/>
            <a:ext cx="3327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1800"/>
              <a:t>Strategisk plan </a:t>
            </a:r>
            <a:r>
              <a:rPr lang="en-GB" sz="1800"/>
              <a:t>med </a:t>
            </a:r>
            <a:r>
              <a:rPr lang="en-GB" sz="1800" err="1"/>
              <a:t>målsättningar</a:t>
            </a:r>
            <a:r>
              <a:rPr lang="en-GB" sz="1800"/>
              <a:t> </a:t>
            </a:r>
            <a:r>
              <a:rPr lang="en-GB" sz="1800" err="1"/>
              <a:t>och</a:t>
            </a:r>
            <a:r>
              <a:rPr lang="en-GB" sz="1800"/>
              <a:t> </a:t>
            </a:r>
            <a:r>
              <a:rPr lang="en-GB" sz="1800" err="1"/>
              <a:t>exempel</a:t>
            </a:r>
            <a:r>
              <a:rPr lang="en-GB" sz="1800"/>
              <a:t> </a:t>
            </a:r>
            <a:r>
              <a:rPr lang="en-GB" sz="1800" err="1"/>
              <a:t>på</a:t>
            </a:r>
            <a:r>
              <a:rPr lang="en-GB" sz="1800"/>
              <a:t> </a:t>
            </a:r>
            <a:r>
              <a:rPr lang="en-GB" sz="1800" err="1"/>
              <a:t>aktiviteter</a:t>
            </a:r>
            <a:r>
              <a:rPr lang="en-GB" sz="1800"/>
              <a:t> (</a:t>
            </a:r>
            <a:r>
              <a:rPr lang="en-GB" sz="1800" err="1"/>
              <a:t>klicka</a:t>
            </a:r>
            <a:r>
              <a:rPr lang="en-GB" sz="1800"/>
              <a:t> </a:t>
            </a:r>
            <a:r>
              <a:rPr lang="en-GB" sz="1800" err="1"/>
              <a:t>på</a:t>
            </a:r>
            <a:r>
              <a:rPr lang="en-GB" sz="1800"/>
              <a:t> </a:t>
            </a:r>
            <a:r>
              <a:rPr lang="en-GB" sz="1800" err="1"/>
              <a:t>bilden</a:t>
            </a:r>
            <a:r>
              <a:rPr lang="en-GB" sz="1800"/>
              <a:t>)</a:t>
            </a:r>
            <a:endParaRPr lang="en-SE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9D4028-0FFD-3B47-BFC6-CC2C616021BD}"/>
              </a:ext>
            </a:extLst>
          </p:cNvPr>
          <p:cNvSpPr txBox="1"/>
          <p:nvPr/>
        </p:nvSpPr>
        <p:spPr>
          <a:xfrm>
            <a:off x="6408304" y="533400"/>
            <a:ext cx="320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1800"/>
              <a:t>Arbetsdokument med bakgrundsinformation (klicka på bilden)</a:t>
            </a:r>
          </a:p>
        </p:txBody>
      </p:sp>
    </p:spTree>
    <p:extLst>
      <p:ext uri="{BB962C8B-B14F-4D97-AF65-F5344CB8AC3E}">
        <p14:creationId xmlns:p14="http://schemas.microsoft.com/office/powerpoint/2010/main" val="1254946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93C2306-FD64-8146-814F-9B7E4C270A55}"/>
              </a:ext>
            </a:extLst>
          </p:cNvPr>
          <p:cNvGrpSpPr/>
          <p:nvPr/>
        </p:nvGrpSpPr>
        <p:grpSpPr>
          <a:xfrm>
            <a:off x="173760" y="1196650"/>
            <a:ext cx="8096250" cy="5203609"/>
            <a:chOff x="146050" y="725595"/>
            <a:chExt cx="8096250" cy="520360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6363FB4-C019-994F-A591-53D877D33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050" y="725595"/>
              <a:ext cx="8096250" cy="5203609"/>
            </a:xfrm>
            <a:prstGeom prst="rect">
              <a:avLst/>
            </a:prstGeom>
          </p:spPr>
        </p:pic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898FB7D-A055-4045-B06F-A506CE6F4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5203" y="1152525"/>
              <a:ext cx="5947597" cy="37992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9AE892E-3FC7-BC44-AA32-E1BA12E77AB8}"/>
              </a:ext>
            </a:extLst>
          </p:cNvPr>
          <p:cNvGrpSpPr/>
          <p:nvPr/>
        </p:nvGrpSpPr>
        <p:grpSpPr>
          <a:xfrm>
            <a:off x="8329752" y="2083208"/>
            <a:ext cx="2674755" cy="3633694"/>
            <a:chOff x="8741391" y="1203325"/>
            <a:chExt cx="2978451" cy="404851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DD18906-5374-E249-BFC8-79290A24F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41391" y="1203325"/>
              <a:ext cx="2978451" cy="4048519"/>
            </a:xfrm>
            <a:prstGeom prst="rect">
              <a:avLst/>
            </a:prstGeom>
          </p:spPr>
        </p:pic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A716B019-C07E-6246-B0B7-42843A24C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35931" y="1549022"/>
              <a:ext cx="1782963" cy="322261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165B953-FCBE-7245-99AB-63154168649C}"/>
              </a:ext>
            </a:extLst>
          </p:cNvPr>
          <p:cNvSpPr txBox="1"/>
          <p:nvPr/>
        </p:nvSpPr>
        <p:spPr>
          <a:xfrm>
            <a:off x="2770909" y="429187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/>
              <a:t>Webbplatsen för vår strategiska plan </a:t>
            </a:r>
            <a:r>
              <a:rPr lang="sv-SE" sz="1800">
                <a:hlinkClick r:id="rId4"/>
              </a:rPr>
              <a:t>www.skidor.com/strategi2026</a:t>
            </a:r>
            <a:endParaRPr lang="sv-SE" sz="1800"/>
          </a:p>
          <a:p>
            <a:r>
              <a:rPr lang="sv-SE" sz="1800"/>
              <a:t>(klicka på bilden)</a:t>
            </a:r>
            <a:endParaRPr lang="en-SE" sz="1800"/>
          </a:p>
        </p:txBody>
      </p:sp>
    </p:spTree>
    <p:extLst>
      <p:ext uri="{BB962C8B-B14F-4D97-AF65-F5344CB8AC3E}">
        <p14:creationId xmlns:p14="http://schemas.microsoft.com/office/powerpoint/2010/main" val="1874835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9E8A60C-AE66-4C45-ABCF-77AE0DEB2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683" y="2722343"/>
            <a:ext cx="8175681" cy="1143000"/>
          </a:xfrm>
        </p:spPr>
        <p:txBody>
          <a:bodyPr/>
          <a:lstStyle/>
          <a:p>
            <a:r>
              <a:rPr lang="sv-SE" sz="6600" dirty="0"/>
              <a:t>Strategiska planen – </a:t>
            </a:r>
            <a:r>
              <a:rPr lang="sv-SE" sz="6600" dirty="0">
                <a:solidFill>
                  <a:schemeClr val="bg1"/>
                </a:solidFill>
              </a:rPr>
              <a:t>från ord till handling</a:t>
            </a:r>
            <a:br>
              <a:rPr lang="sv-SE" sz="6600" dirty="0"/>
            </a:br>
            <a:r>
              <a:rPr lang="sv-SE" sz="6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7705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2655" y="3429000"/>
            <a:ext cx="8846690" cy="1143000"/>
          </a:xfrm>
        </p:spPr>
        <p:txBody>
          <a:bodyPr/>
          <a:lstStyle/>
          <a:p>
            <a:r>
              <a:rPr lang="sv-SE" sz="3200" dirty="0">
                <a:solidFill>
                  <a:schemeClr val="bg1"/>
                </a:solidFill>
              </a:rPr>
              <a:t>1. </a:t>
            </a:r>
            <a:r>
              <a:rPr lang="sv-SE" sz="3200" dirty="0"/>
              <a:t>Nulägesanalys</a:t>
            </a:r>
            <a:br>
              <a:rPr lang="sv-SE" sz="3200" dirty="0"/>
            </a:br>
            <a:r>
              <a:rPr lang="sv-SE" sz="3200" dirty="0">
                <a:solidFill>
                  <a:schemeClr val="bg1"/>
                </a:solidFill>
              </a:rPr>
              <a:t>2. </a:t>
            </a:r>
            <a:r>
              <a:rPr lang="sv-SE" sz="3200" dirty="0"/>
              <a:t>Önskeläge</a:t>
            </a:r>
            <a:br>
              <a:rPr lang="sv-SE" sz="3200" dirty="0"/>
            </a:br>
            <a:r>
              <a:rPr lang="sv-SE" sz="3200" dirty="0">
                <a:solidFill>
                  <a:schemeClr val="bg1"/>
                </a:solidFill>
              </a:rPr>
              <a:t>3. </a:t>
            </a:r>
            <a:r>
              <a:rPr lang="sv-SE" sz="3200" dirty="0"/>
              <a:t>Hur ska vi nå önskeläget?</a:t>
            </a:r>
            <a:br>
              <a:rPr lang="sv-SE" sz="3200" dirty="0"/>
            </a:br>
            <a:r>
              <a:rPr lang="sv-SE" sz="3200" dirty="0">
                <a:solidFill>
                  <a:schemeClr val="bg1"/>
                </a:solidFill>
              </a:rPr>
              <a:t>4. </a:t>
            </a:r>
            <a:r>
              <a:rPr lang="sv-SE" sz="3200" dirty="0"/>
              <a:t>Era mål och Kopplingen till Strategi 2026</a:t>
            </a:r>
            <a:br>
              <a:rPr lang="sv-SE" sz="3200" dirty="0"/>
            </a:br>
            <a:br>
              <a:rPr lang="sv-SE" sz="3200" dirty="0"/>
            </a:br>
            <a:r>
              <a:rPr lang="sv-SE" sz="3200" dirty="0">
                <a:solidFill>
                  <a:schemeClr val="bg1"/>
                </a:solidFill>
              </a:rPr>
              <a:t>5. </a:t>
            </a:r>
            <a:r>
              <a:rPr lang="sv-SE" sz="3200" dirty="0"/>
              <a:t>Framgångsfaktorer </a:t>
            </a:r>
            <a:br>
              <a:rPr lang="sv-SE" sz="3200" dirty="0"/>
            </a:br>
            <a:r>
              <a:rPr lang="sv-SE" sz="3200" dirty="0">
                <a:solidFill>
                  <a:schemeClr val="bg1"/>
                </a:solidFill>
              </a:rPr>
              <a:t>6. </a:t>
            </a:r>
            <a:r>
              <a:rPr lang="sv-SE" sz="3200" dirty="0"/>
              <a:t>Vision och Mission </a:t>
            </a:r>
            <a:br>
              <a:rPr lang="sv-SE" sz="3200" dirty="0">
                <a:solidFill>
                  <a:schemeClr val="bg1"/>
                </a:solidFill>
              </a:rPr>
            </a:br>
            <a:endParaRPr lang="en-SE" sz="32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F1A04-CF1F-43F1-B8AD-297BC61DEF14}"/>
              </a:ext>
            </a:extLst>
          </p:cNvPr>
          <p:cNvSpPr txBox="1">
            <a:spLocks/>
          </p:cNvSpPr>
          <p:nvPr/>
        </p:nvSpPr>
        <p:spPr bwMode="auto">
          <a:xfrm>
            <a:off x="1672655" y="760255"/>
            <a:ext cx="97079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r>
              <a:rPr lang="sv-SE" kern="0" dirty="0">
                <a:solidFill>
                  <a:schemeClr val="bg2"/>
                </a:solidFill>
              </a:rPr>
              <a:t>Dagens </a:t>
            </a:r>
            <a:r>
              <a:rPr lang="sv-SE" kern="0" dirty="0">
                <a:solidFill>
                  <a:schemeClr val="bg1"/>
                </a:solidFill>
              </a:rPr>
              <a:t>6 frågeställningar</a:t>
            </a:r>
            <a:endParaRPr lang="en-SE" kern="0" dirty="0">
              <a:solidFill>
                <a:schemeClr val="bg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9293E72-0A50-4802-9FD9-91626BAF7DA6}"/>
              </a:ext>
            </a:extLst>
          </p:cNvPr>
          <p:cNvSpPr txBox="1"/>
          <p:nvPr/>
        </p:nvSpPr>
        <p:spPr>
          <a:xfrm>
            <a:off x="1672655" y="4000500"/>
            <a:ext cx="3834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i="1">
                <a:solidFill>
                  <a:schemeClr val="bg1"/>
                </a:solidFill>
              </a:rPr>
              <a:t>För den som hinner:</a:t>
            </a:r>
          </a:p>
        </p:txBody>
      </p:sp>
    </p:spTree>
    <p:extLst>
      <p:ext uri="{BB962C8B-B14F-4D97-AF65-F5344CB8AC3E}">
        <p14:creationId xmlns:p14="http://schemas.microsoft.com/office/powerpoint/2010/main" val="2456474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9047B7-849C-45EE-B902-E6256803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sv-SE"/>
            </a:br>
            <a:endParaRPr lang="sv-SE"/>
          </a:p>
        </p:txBody>
      </p:sp>
      <p:sp>
        <p:nvSpPr>
          <p:cNvPr id="5" name="Title 9">
            <a:extLst>
              <a:ext uri="{FF2B5EF4-FFF2-40B4-BE49-F238E27FC236}">
                <a16:creationId xmlns:a16="http://schemas.microsoft.com/office/drawing/2014/main" id="{CB9FDBC6-50C1-4236-B92B-32BA252B2F00}"/>
              </a:ext>
            </a:extLst>
          </p:cNvPr>
          <p:cNvSpPr txBox="1">
            <a:spLocks/>
          </p:cNvSpPr>
          <p:nvPr/>
        </p:nvSpPr>
        <p:spPr bwMode="auto">
          <a:xfrm>
            <a:off x="2229083" y="2874743"/>
            <a:ext cx="77937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0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r>
              <a:rPr lang="sv-SE" sz="7200" kern="0">
                <a:solidFill>
                  <a:schemeClr val="bg1"/>
                </a:solidFill>
              </a:rPr>
              <a:t>1. Nuläges</a:t>
            </a:r>
            <a:r>
              <a:rPr lang="sv-SE" sz="7200" kern="0"/>
              <a:t>analys</a:t>
            </a:r>
            <a:endParaRPr lang="en-SE" sz="7200" kern="0"/>
          </a:p>
        </p:txBody>
      </p:sp>
    </p:spTree>
    <p:extLst>
      <p:ext uri="{BB962C8B-B14F-4D97-AF65-F5344CB8AC3E}">
        <p14:creationId xmlns:p14="http://schemas.microsoft.com/office/powerpoint/2010/main" val="2358433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6681C-2C5D-8648-A7AA-98F14236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04" y="1018495"/>
            <a:ext cx="7639538" cy="1143000"/>
          </a:xfrm>
        </p:spPr>
        <p:txBody>
          <a:bodyPr/>
          <a:lstStyle/>
          <a:p>
            <a:r>
              <a:rPr lang="en-GB" sz="4400"/>
              <a:t>V</a:t>
            </a:r>
            <a:r>
              <a:rPr lang="en-SE" sz="4400"/>
              <a:t>i har gemensamt gjort en för vår rörelse…är ni red0 att göra en?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A8CE91-7336-9F41-BC1C-9567FB4CA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179" y="2880992"/>
            <a:ext cx="6344502" cy="3554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4575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4047FE6-24CE-064A-BD39-764DB6AACD0D}"/>
              </a:ext>
            </a:extLst>
          </p:cNvPr>
          <p:cNvSpPr txBox="1">
            <a:spLocks/>
          </p:cNvSpPr>
          <p:nvPr/>
        </p:nvSpPr>
        <p:spPr bwMode="auto">
          <a:xfrm>
            <a:off x="1169988" y="769991"/>
            <a:ext cx="571750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r>
              <a:rPr lang="en-GB" kern="0" dirty="0">
                <a:solidFill>
                  <a:schemeClr val="bg2"/>
                </a:solidFill>
              </a:rPr>
              <a:t>H</a:t>
            </a:r>
            <a:r>
              <a:rPr lang="en-SE" kern="0" dirty="0">
                <a:solidFill>
                  <a:schemeClr val="bg2"/>
                </a:solidFill>
              </a:rPr>
              <a:t>ur ser </a:t>
            </a:r>
            <a:r>
              <a:rPr lang="sv-SE" kern="0" dirty="0">
                <a:solidFill>
                  <a:schemeClr val="bg1"/>
                </a:solidFill>
              </a:rPr>
              <a:t>det</a:t>
            </a:r>
            <a:r>
              <a:rPr lang="en-SE" kern="0" dirty="0">
                <a:solidFill>
                  <a:schemeClr val="bg1"/>
                </a:solidFill>
              </a:rPr>
              <a:t> ut?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2D430D-B8AD-5942-9859-E61B2C38BB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036905"/>
            <a:ext cx="8413850" cy="3300413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sv-SE" sz="2400" dirty="0"/>
              <a:t>Vad har vi för styrkor, svagheter respektive möjligheter och hot? (gör en s.k. SWOT-analys) – </a:t>
            </a:r>
            <a:r>
              <a:rPr lang="sv-SE" sz="2400" i="1" dirty="0">
                <a:solidFill>
                  <a:schemeClr val="bg1">
                    <a:lumMod val="50000"/>
                  </a:schemeClr>
                </a:solidFill>
                <a:highlight>
                  <a:srgbClr val="FEDF08"/>
                </a:highlight>
              </a:rPr>
              <a:t>se följande sidor för mall</a:t>
            </a:r>
            <a:endParaRPr lang="en-SE" sz="2400" dirty="0"/>
          </a:p>
          <a:p>
            <a:r>
              <a:rPr lang="en-SE" sz="2400" dirty="0"/>
              <a:t>Annat ni kan göra för att undersöka er verksamhet:</a:t>
            </a:r>
          </a:p>
          <a:p>
            <a:pPr lvl="1"/>
            <a:r>
              <a:rPr lang="en-SE" sz="1800" dirty="0"/>
              <a:t>Mät nöjdhet bland medlemmarna, gärna segmenterat (aktiva, tränare, ledare, föräldrar etc)</a:t>
            </a:r>
            <a:endParaRPr lang="sv-SE" sz="1800" dirty="0"/>
          </a:p>
          <a:p>
            <a:pPr lvl="2"/>
            <a:r>
              <a:rPr lang="sv-SE" sz="1600" dirty="0"/>
              <a:t>Hur ser era medlemmar på olika delar av er verksamhet; träning, tävling, sammanhållning, inkludering, bemötande osv?</a:t>
            </a:r>
          </a:p>
          <a:p>
            <a:pPr lvl="2"/>
            <a:r>
              <a:rPr lang="sv-SE" sz="1600" dirty="0"/>
              <a:t>Är det något som kan bli bättre? Tappar ni ungdomar i en särskild ålder eller från en specifik träningsgrupp? Våga fråga. </a:t>
            </a:r>
            <a:endParaRPr lang="en-SE" sz="1600" dirty="0"/>
          </a:p>
          <a:p>
            <a:pPr lvl="1"/>
            <a:r>
              <a:rPr lang="sv-SE" sz="1800" dirty="0"/>
              <a:t>Vilka är de viktigaste intressenterna för er? Identifiera dem och fundera på vad de kan göra för er och vice versa. </a:t>
            </a:r>
          </a:p>
          <a:p>
            <a:endParaRPr lang="en-SE" sz="2400" dirty="0"/>
          </a:p>
          <a:p>
            <a:endParaRPr lang="en-SE" sz="2400" dirty="0"/>
          </a:p>
        </p:txBody>
      </p:sp>
    </p:spTree>
    <p:extLst>
      <p:ext uri="{BB962C8B-B14F-4D97-AF65-F5344CB8AC3E}">
        <p14:creationId xmlns:p14="http://schemas.microsoft.com/office/powerpoint/2010/main" val="412135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066A-FD0A-314F-B4E6-11BF9E7EB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542" y="762155"/>
            <a:ext cx="6940502" cy="1143000"/>
          </a:xfrm>
        </p:spPr>
        <p:txBody>
          <a:bodyPr/>
          <a:lstStyle/>
          <a:p>
            <a:r>
              <a:rPr lang="sv-SE" dirty="0"/>
              <a:t>GÖR </a:t>
            </a:r>
            <a:r>
              <a:rPr lang="en-SE" dirty="0"/>
              <a:t>EN SWOT-ANALYS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F3C51E-2F90-5A40-833D-57DA5DB3B22F}"/>
              </a:ext>
            </a:extLst>
          </p:cNvPr>
          <p:cNvSpPr/>
          <p:nvPr/>
        </p:nvSpPr>
        <p:spPr bwMode="auto">
          <a:xfrm>
            <a:off x="1809813" y="1994867"/>
            <a:ext cx="3341634" cy="148475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787A9-33FA-1844-B462-970F4E9F8980}"/>
              </a:ext>
            </a:extLst>
          </p:cNvPr>
          <p:cNvSpPr/>
          <p:nvPr/>
        </p:nvSpPr>
        <p:spPr bwMode="auto">
          <a:xfrm>
            <a:off x="1821762" y="3705288"/>
            <a:ext cx="3341634" cy="148475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314E79-4B92-3C42-A13D-6EE466893A23}"/>
              </a:ext>
            </a:extLst>
          </p:cNvPr>
          <p:cNvSpPr/>
          <p:nvPr/>
        </p:nvSpPr>
        <p:spPr bwMode="auto">
          <a:xfrm>
            <a:off x="5398410" y="1994867"/>
            <a:ext cx="3341634" cy="1484755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A7A31D-D124-A944-9EE5-10B8FB11D670}"/>
              </a:ext>
            </a:extLst>
          </p:cNvPr>
          <p:cNvSpPr/>
          <p:nvPr/>
        </p:nvSpPr>
        <p:spPr bwMode="auto">
          <a:xfrm>
            <a:off x="5398410" y="3705288"/>
            <a:ext cx="3341634" cy="1484755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F94AB8-F719-F949-A76C-19E2A645C7D1}"/>
              </a:ext>
            </a:extLst>
          </p:cNvPr>
          <p:cNvSpPr txBox="1"/>
          <p:nvPr/>
        </p:nvSpPr>
        <p:spPr>
          <a:xfrm>
            <a:off x="2563240" y="2384496"/>
            <a:ext cx="1668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3200">
                <a:solidFill>
                  <a:schemeClr val="bg2"/>
                </a:solidFill>
                <a:latin typeface="+mj-lt"/>
              </a:rPr>
              <a:t>STYRKOR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CEE82A-CEAA-2543-97EE-EB1237BE10F4}"/>
              </a:ext>
            </a:extLst>
          </p:cNvPr>
          <p:cNvSpPr txBox="1"/>
          <p:nvPr/>
        </p:nvSpPr>
        <p:spPr>
          <a:xfrm>
            <a:off x="2241100" y="4104275"/>
            <a:ext cx="2312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3200">
                <a:solidFill>
                  <a:schemeClr val="bg2"/>
                </a:solidFill>
                <a:latin typeface="+mj-lt"/>
              </a:rPr>
              <a:t>MÖJLIGHETER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38A828-1591-744A-90D4-77E8ED4679C5}"/>
              </a:ext>
            </a:extLst>
          </p:cNvPr>
          <p:cNvSpPr txBox="1"/>
          <p:nvPr/>
        </p:nvSpPr>
        <p:spPr>
          <a:xfrm>
            <a:off x="6062957" y="2405464"/>
            <a:ext cx="2012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3200">
                <a:solidFill>
                  <a:schemeClr val="bg2"/>
                </a:solidFill>
                <a:latin typeface="+mj-lt"/>
              </a:rPr>
              <a:t>SVAGHETER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8823C4-C028-9648-A49D-A46975345D38}"/>
              </a:ext>
            </a:extLst>
          </p:cNvPr>
          <p:cNvSpPr txBox="1"/>
          <p:nvPr/>
        </p:nvSpPr>
        <p:spPr>
          <a:xfrm>
            <a:off x="6656292" y="4104274"/>
            <a:ext cx="825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3200">
                <a:solidFill>
                  <a:schemeClr val="bg2"/>
                </a:solidFill>
                <a:latin typeface="+mj-lt"/>
              </a:rPr>
              <a:t>HOT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F61B75-68D4-6B40-8DC1-47E27B0EE66E}"/>
              </a:ext>
            </a:extLst>
          </p:cNvPr>
          <p:cNvSpPr txBox="1"/>
          <p:nvPr/>
        </p:nvSpPr>
        <p:spPr>
          <a:xfrm>
            <a:off x="9306298" y="223108"/>
            <a:ext cx="27895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200" b="1"/>
              <a:t>Arbeta tillsammans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43631A-EC24-DF49-B287-D6FE0380B91B}"/>
              </a:ext>
            </a:extLst>
          </p:cNvPr>
          <p:cNvSpPr txBox="1"/>
          <p:nvPr/>
        </p:nvSpPr>
        <p:spPr>
          <a:xfrm rot="16200000">
            <a:off x="1007828" y="2400708"/>
            <a:ext cx="9092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000" i="1"/>
              <a:t>Internt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C3461A-D813-414E-A27F-9233643BF5F2}"/>
              </a:ext>
            </a:extLst>
          </p:cNvPr>
          <p:cNvSpPr txBox="1"/>
          <p:nvPr/>
        </p:nvSpPr>
        <p:spPr>
          <a:xfrm rot="16200000">
            <a:off x="961806" y="4402112"/>
            <a:ext cx="9957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000" i="1"/>
              <a:t>Externt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4D3A07-09FF-AB4D-A3E8-C715DA00E36E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53B6DD-125F-2F4B-A323-88347C5B8AA0}"/>
              </a:ext>
            </a:extLst>
          </p:cNvPr>
          <p:cNvSpPr txBox="1"/>
          <p:nvPr/>
        </p:nvSpPr>
        <p:spPr>
          <a:xfrm>
            <a:off x="5398410" y="5299436"/>
            <a:ext cx="3130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2000" i="1"/>
              <a:t>Försvårar för oss att nå våra mål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2DFD73-C3A1-174A-A15F-A220E9B41F41}"/>
              </a:ext>
            </a:extLst>
          </p:cNvPr>
          <p:cNvSpPr txBox="1"/>
          <p:nvPr/>
        </p:nvSpPr>
        <p:spPr>
          <a:xfrm>
            <a:off x="1821762" y="5334568"/>
            <a:ext cx="2947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sz="2000" i="1"/>
              <a:t>Hjälper oss att nå våra mål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850768-B419-BF4B-B986-DBE46B8FF7CB}"/>
              </a:ext>
            </a:extLst>
          </p:cNvPr>
          <p:cNvSpPr txBox="1"/>
          <p:nvPr/>
        </p:nvSpPr>
        <p:spPr>
          <a:xfrm>
            <a:off x="9682427" y="1010489"/>
            <a:ext cx="2413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A</a:t>
            </a:r>
            <a:r>
              <a:rPr lang="en-SE" sz="1200"/>
              <a:t>nvänd gärna nästa sida för att fylla </a:t>
            </a:r>
            <a:r>
              <a:rPr lang="en-GB" sz="1200" err="1"/>
              <a:t>i</a:t>
            </a:r>
            <a:r>
              <a:rPr lang="en-GB" sz="1200"/>
              <a:t> </a:t>
            </a:r>
            <a:r>
              <a:rPr lang="en-GB" sz="1200" err="1"/>
              <a:t>en</a:t>
            </a:r>
            <a:r>
              <a:rPr lang="en-GB" sz="1200"/>
              <a:t> SWOT </a:t>
            </a:r>
            <a:r>
              <a:rPr lang="en-GB" sz="1200" err="1"/>
              <a:t>för</a:t>
            </a:r>
            <a:r>
              <a:rPr lang="en-GB" sz="1200"/>
              <a:t> din </a:t>
            </a:r>
            <a:r>
              <a:rPr lang="en-GB" sz="1200" err="1"/>
              <a:t>förening</a:t>
            </a:r>
            <a:r>
              <a:rPr lang="en-GB" sz="1200"/>
              <a:t>/</a:t>
            </a:r>
            <a:r>
              <a:rPr lang="en-GB" sz="1200" err="1"/>
              <a:t>distrikt</a:t>
            </a:r>
            <a:endParaRPr lang="en-SE" sz="1200"/>
          </a:p>
        </p:txBody>
      </p:sp>
    </p:spTree>
    <p:extLst>
      <p:ext uri="{BB962C8B-B14F-4D97-AF65-F5344CB8AC3E}">
        <p14:creationId xmlns:p14="http://schemas.microsoft.com/office/powerpoint/2010/main" val="3234888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F3D415D-7F92-B141-A177-88F23AA5B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8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159BEB-DA5F-E149-A381-59EB040420E0}"/>
              </a:ext>
            </a:extLst>
          </p:cNvPr>
          <p:cNvSpPr txBox="1"/>
          <p:nvPr/>
        </p:nvSpPr>
        <p:spPr>
          <a:xfrm>
            <a:off x="1126435" y="1073426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1A26BD-3E9A-7543-9C31-75BAF220D948}"/>
              </a:ext>
            </a:extLst>
          </p:cNvPr>
          <p:cNvSpPr txBox="1"/>
          <p:nvPr/>
        </p:nvSpPr>
        <p:spPr>
          <a:xfrm>
            <a:off x="1795670" y="175591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D97FCA-A88D-1D43-93C3-8F5EEB5F75D3}"/>
              </a:ext>
            </a:extLst>
          </p:cNvPr>
          <p:cNvSpPr txBox="1"/>
          <p:nvPr/>
        </p:nvSpPr>
        <p:spPr>
          <a:xfrm>
            <a:off x="3309571" y="940904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DC5C8E-FFC2-2647-B3DE-51ACAC9B4E6F}"/>
              </a:ext>
            </a:extLst>
          </p:cNvPr>
          <p:cNvSpPr txBox="1"/>
          <p:nvPr/>
        </p:nvSpPr>
        <p:spPr>
          <a:xfrm>
            <a:off x="3309571" y="4525617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6B1212-AF7B-4C4D-AF3D-719088F69D91}"/>
              </a:ext>
            </a:extLst>
          </p:cNvPr>
          <p:cNvSpPr txBox="1"/>
          <p:nvPr/>
        </p:nvSpPr>
        <p:spPr>
          <a:xfrm>
            <a:off x="1398104" y="496034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5EBD9E-C4DB-474E-8F60-E83D2BBD36A3}"/>
              </a:ext>
            </a:extLst>
          </p:cNvPr>
          <p:cNvSpPr txBox="1"/>
          <p:nvPr/>
        </p:nvSpPr>
        <p:spPr>
          <a:xfrm>
            <a:off x="4366271" y="5322476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FB6AC6-08B9-9C49-8339-844ABE90F075}"/>
              </a:ext>
            </a:extLst>
          </p:cNvPr>
          <p:cNvSpPr txBox="1"/>
          <p:nvPr/>
        </p:nvSpPr>
        <p:spPr>
          <a:xfrm>
            <a:off x="7297381" y="940904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02F34B-7CE0-7149-B954-6F825B48465F}"/>
              </a:ext>
            </a:extLst>
          </p:cNvPr>
          <p:cNvSpPr txBox="1"/>
          <p:nvPr/>
        </p:nvSpPr>
        <p:spPr>
          <a:xfrm>
            <a:off x="7997687" y="212524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9A465C-02B2-FF48-B279-729F83380B3F}"/>
              </a:ext>
            </a:extLst>
          </p:cNvPr>
          <p:cNvSpPr txBox="1"/>
          <p:nvPr/>
        </p:nvSpPr>
        <p:spPr>
          <a:xfrm>
            <a:off x="7469337" y="513781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64637E-ED65-8141-909A-A53D71119ED8}"/>
              </a:ext>
            </a:extLst>
          </p:cNvPr>
          <p:cNvSpPr txBox="1"/>
          <p:nvPr/>
        </p:nvSpPr>
        <p:spPr>
          <a:xfrm>
            <a:off x="9054387" y="367041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C62C64-0B60-8A47-8DEC-040039A254D7}"/>
              </a:ext>
            </a:extLst>
          </p:cNvPr>
          <p:cNvSpPr txBox="1"/>
          <p:nvPr/>
        </p:nvSpPr>
        <p:spPr>
          <a:xfrm>
            <a:off x="10134118" y="1386581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7E7BDA-7BEC-1548-A3EF-322456C907EC}"/>
              </a:ext>
            </a:extLst>
          </p:cNvPr>
          <p:cNvSpPr txBox="1"/>
          <p:nvPr/>
        </p:nvSpPr>
        <p:spPr>
          <a:xfrm>
            <a:off x="9737196" y="526420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1800">
                <a:solidFill>
                  <a:schemeClr val="bg1"/>
                </a:solidFill>
              </a:rPr>
              <a:t>exempel</a:t>
            </a:r>
          </a:p>
        </p:txBody>
      </p:sp>
    </p:spTree>
    <p:extLst>
      <p:ext uri="{BB962C8B-B14F-4D97-AF65-F5344CB8AC3E}">
        <p14:creationId xmlns:p14="http://schemas.microsoft.com/office/powerpoint/2010/main" val="3477036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7200">
                <a:solidFill>
                  <a:schemeClr val="bg1"/>
                </a:solidFill>
              </a:rPr>
              <a:t>2. Önskeläge </a:t>
            </a:r>
            <a:r>
              <a:rPr lang="sv-SE" sz="7200"/>
              <a:t>2026</a:t>
            </a:r>
            <a:endParaRPr lang="en-SE" sz="7200"/>
          </a:p>
        </p:txBody>
      </p:sp>
    </p:spTree>
    <p:extLst>
      <p:ext uri="{BB962C8B-B14F-4D97-AF65-F5344CB8AC3E}">
        <p14:creationId xmlns:p14="http://schemas.microsoft.com/office/powerpoint/2010/main" val="3135788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DD13-27FC-B64C-AD9A-30F206F1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ert</a:t>
            </a:r>
            <a:r>
              <a:rPr lang="en-SE" dirty="0"/>
              <a:t> önskeläge?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468BD-D9C2-234F-B03C-CBE71DADD4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7" y="2632650"/>
            <a:ext cx="8711431" cy="330041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H</a:t>
            </a:r>
            <a:r>
              <a:rPr lang="en-SE" dirty="0"/>
              <a:t>ur vill ni uppfattas år 2026?</a:t>
            </a:r>
          </a:p>
          <a:p>
            <a:r>
              <a:rPr lang="en-SE" sz="2400" dirty="0"/>
              <a:t>Tips: ni kan inspireras från den övergripande planen och det önskeläge som anges där (se strategiska planen)</a:t>
            </a:r>
          </a:p>
          <a:p>
            <a:endParaRPr lang="en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4C6F96-842B-0C4C-A74D-27FDB8F055E3}"/>
              </a:ext>
            </a:extLst>
          </p:cNvPr>
          <p:cNvSpPr/>
          <p:nvPr/>
        </p:nvSpPr>
        <p:spPr>
          <a:xfrm>
            <a:off x="1076336" y="6354322"/>
            <a:ext cx="40062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E" sz="1600" i="1">
                <a:solidFill>
                  <a:schemeClr val="bg1">
                    <a:lumMod val="50000"/>
                  </a:schemeClr>
                </a:solidFill>
                <a:highlight>
                  <a:srgbClr val="FEDF08"/>
                </a:highlight>
              </a:rPr>
              <a:t>Arbeta gärna på nästa sida med uppgiften</a:t>
            </a:r>
          </a:p>
        </p:txBody>
      </p:sp>
    </p:spTree>
    <p:extLst>
      <p:ext uri="{BB962C8B-B14F-4D97-AF65-F5344CB8AC3E}">
        <p14:creationId xmlns:p14="http://schemas.microsoft.com/office/powerpoint/2010/main" val="3802870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7C66D14-CED9-3942-8C85-933D3A188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Å</a:t>
            </a:r>
            <a:r>
              <a:rPr lang="en-SE"/>
              <a:t>r 2026 vill vi vara…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256316-F1A6-8A47-81F0-8243D8CA6F28}"/>
              </a:ext>
            </a:extLst>
          </p:cNvPr>
          <p:cNvGrpSpPr/>
          <p:nvPr/>
        </p:nvGrpSpPr>
        <p:grpSpPr>
          <a:xfrm>
            <a:off x="9306298" y="221226"/>
            <a:ext cx="2789546" cy="1435594"/>
            <a:chOff x="9306298" y="221226"/>
            <a:chExt cx="2789546" cy="143559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DF61B75-68D4-6B40-8DC1-47E27B0EE66E}"/>
                </a:ext>
              </a:extLst>
            </p:cNvPr>
            <p:cNvSpPr txBox="1"/>
            <p:nvPr/>
          </p:nvSpPr>
          <p:spPr>
            <a:xfrm>
              <a:off x="9306298" y="223108"/>
              <a:ext cx="27895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E" sz="2200" b="1"/>
                <a:t>Arbeta tillsammans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D11169-A0A4-2148-A146-BF8367B8BF9A}"/>
                </a:ext>
              </a:extLst>
            </p:cNvPr>
            <p:cNvSpPr txBox="1"/>
            <p:nvPr/>
          </p:nvSpPr>
          <p:spPr>
            <a:xfrm>
              <a:off x="9990807" y="221226"/>
              <a:ext cx="1362874" cy="461665"/>
            </a:xfrm>
            <a:prstGeom prst="rect">
              <a:avLst/>
            </a:prstGeom>
            <a:solidFill>
              <a:srgbClr val="FEDE03"/>
            </a:solidFill>
          </p:spPr>
          <p:txBody>
            <a:bodyPr wrap="none" rtlCol="0">
              <a:spAutoFit/>
            </a:bodyPr>
            <a:lstStyle/>
            <a:p>
              <a:r>
                <a:rPr lang="en-SE" b="1"/>
                <a:t>Uppgift!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B83458-426F-F446-8902-82BE593449DB}"/>
                </a:ext>
              </a:extLst>
            </p:cNvPr>
            <p:cNvSpPr txBox="1"/>
            <p:nvPr/>
          </p:nvSpPr>
          <p:spPr>
            <a:xfrm>
              <a:off x="9682427" y="1010489"/>
              <a:ext cx="24134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/>
                <a:t>A</a:t>
              </a:r>
              <a:r>
                <a:rPr lang="en-SE" sz="1200"/>
                <a:t>nvänd </a:t>
              </a:r>
              <a:r>
                <a:rPr lang="sv-SE" sz="1200"/>
                <a:t>gärna mallen här för att fylla i relevanta tankar för din förening/distrikt</a:t>
              </a:r>
              <a:endParaRPr lang="en-SE" sz="120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F58563A-40D7-8747-8852-2CF4BBEF62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729345"/>
            <a:ext cx="7639050" cy="3006289"/>
          </a:xfrm>
        </p:spPr>
        <p:txBody>
          <a:bodyPr/>
          <a:lstStyle/>
          <a:p>
            <a:endParaRPr lang="en-SE" sz="1800"/>
          </a:p>
        </p:txBody>
      </p:sp>
    </p:spTree>
    <p:extLst>
      <p:ext uri="{BB962C8B-B14F-4D97-AF65-F5344CB8AC3E}">
        <p14:creationId xmlns:p14="http://schemas.microsoft.com/office/powerpoint/2010/main" val="916264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7200">
                <a:solidFill>
                  <a:schemeClr val="bg1"/>
                </a:solidFill>
              </a:rPr>
              <a:t>3. Hur ska ni nå </a:t>
            </a:r>
            <a:r>
              <a:rPr lang="sv-SE" sz="7200"/>
              <a:t>önskeläget?</a:t>
            </a:r>
            <a:endParaRPr lang="en-SE" sz="7200"/>
          </a:p>
        </p:txBody>
      </p:sp>
    </p:spTree>
    <p:extLst>
      <p:ext uri="{BB962C8B-B14F-4D97-AF65-F5344CB8AC3E}">
        <p14:creationId xmlns:p14="http://schemas.microsoft.com/office/powerpoint/2010/main" val="4052535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DD13-27FC-B64C-AD9A-30F206F1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</a:t>
            </a:r>
            <a:r>
              <a:rPr lang="en-SE"/>
              <a:t>ad behöver ni göra för att nå önskeläget?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468BD-D9C2-234F-B03C-CBE71DADD4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7" y="3030857"/>
            <a:ext cx="8807389" cy="3300413"/>
          </a:xfrm>
        </p:spPr>
        <p:txBody>
          <a:bodyPr/>
          <a:lstStyle/>
          <a:p>
            <a:pPr marL="0" indent="0">
              <a:buNone/>
            </a:pPr>
            <a:r>
              <a:rPr lang="en-SE" sz="2400" dirty="0"/>
              <a:t>Ni har identifierat ett nuläge, ett önskeläge för 2026 – hur ska ni nå dit? E</a:t>
            </a:r>
            <a:r>
              <a:rPr lang="en-GB" sz="2400" dirty="0"/>
              <a:t>t</a:t>
            </a:r>
            <a:r>
              <a:rPr lang="en-SE" sz="2400" dirty="0"/>
              <a:t>t tips är att arbeta med modellerna nedan för att prioritera aktiviteter och handlingar.</a:t>
            </a:r>
          </a:p>
          <a:p>
            <a:r>
              <a:rPr lang="en-SE" sz="2000" dirty="0"/>
              <a:t>Sluta/</a:t>
            </a:r>
            <a:r>
              <a:rPr lang="sv-SE" sz="2000" dirty="0"/>
              <a:t>b</a:t>
            </a:r>
            <a:r>
              <a:rPr lang="en-SE" sz="2000" dirty="0"/>
              <a:t>örja/</a:t>
            </a:r>
            <a:r>
              <a:rPr lang="sv-SE" sz="2000" dirty="0"/>
              <a:t>f</a:t>
            </a:r>
            <a:r>
              <a:rPr lang="en-SE" sz="2000" dirty="0"/>
              <a:t>ortsätta </a:t>
            </a:r>
          </a:p>
          <a:p>
            <a:r>
              <a:rPr lang="en-SE" sz="2000" dirty="0"/>
              <a:t>Vilken effekt ger det? </a:t>
            </a:r>
          </a:p>
          <a:p>
            <a:r>
              <a:rPr lang="en-SE" sz="2000" dirty="0"/>
              <a:t>Sätt mål och prioritera aktiviteter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E6DDCF-4B99-2E47-B2B7-73B7B108A438}"/>
              </a:ext>
            </a:extLst>
          </p:cNvPr>
          <p:cNvSpPr/>
          <p:nvPr/>
        </p:nvSpPr>
        <p:spPr>
          <a:xfrm>
            <a:off x="1169779" y="6480031"/>
            <a:ext cx="4075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E" sz="1600" i="1">
                <a:solidFill>
                  <a:schemeClr val="bg1">
                    <a:lumMod val="50000"/>
                  </a:schemeClr>
                </a:solidFill>
                <a:highlight>
                  <a:srgbClr val="FEDF08"/>
                </a:highlight>
              </a:rPr>
              <a:t>Arbeta gärna på nästa sidor med uppgiften</a:t>
            </a:r>
          </a:p>
        </p:txBody>
      </p:sp>
    </p:spTree>
    <p:extLst>
      <p:ext uri="{BB962C8B-B14F-4D97-AF65-F5344CB8AC3E}">
        <p14:creationId xmlns:p14="http://schemas.microsoft.com/office/powerpoint/2010/main" val="3513637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DF61B75-68D4-6B40-8DC1-47E27B0EE66E}"/>
              </a:ext>
            </a:extLst>
          </p:cNvPr>
          <p:cNvSpPr txBox="1"/>
          <p:nvPr/>
        </p:nvSpPr>
        <p:spPr>
          <a:xfrm>
            <a:off x="9306298" y="223108"/>
            <a:ext cx="27895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200" b="1"/>
              <a:t>Arbeta tillsammans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7C66D14-CED9-3942-8C85-933D3A18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1085320"/>
            <a:ext cx="8259034" cy="1143000"/>
          </a:xfrm>
        </p:spPr>
        <p:txBody>
          <a:bodyPr/>
          <a:lstStyle/>
          <a:p>
            <a:r>
              <a:rPr lang="sv-SE"/>
              <a:t>Vi måste sluta/börja/fortsätta MED…</a:t>
            </a:r>
            <a:endParaRPr lang="en-S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89550B9-DA69-6544-871E-F977330D1043}"/>
              </a:ext>
            </a:extLst>
          </p:cNvPr>
          <p:cNvGrpSpPr/>
          <p:nvPr/>
        </p:nvGrpSpPr>
        <p:grpSpPr>
          <a:xfrm>
            <a:off x="1250100" y="3194380"/>
            <a:ext cx="9211691" cy="469240"/>
            <a:chOff x="1409661" y="5934793"/>
            <a:chExt cx="9211691" cy="46924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46CA1BE-7A04-2941-B4B5-1067925AF51C}"/>
                </a:ext>
              </a:extLst>
            </p:cNvPr>
            <p:cNvSpPr txBox="1"/>
            <p:nvPr/>
          </p:nvSpPr>
          <p:spPr>
            <a:xfrm>
              <a:off x="1409661" y="5934793"/>
              <a:ext cx="22535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E" b="1" i="1">
                  <a:highlight>
                    <a:srgbClr val="FEDF08"/>
                  </a:highlight>
                </a:rPr>
                <a:t>SLUTA</a:t>
              </a:r>
              <a:r>
                <a:rPr lang="en-SE" b="1">
                  <a:highlight>
                    <a:srgbClr val="FEDF08"/>
                  </a:highlight>
                </a:rPr>
                <a:t> MED…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964BC0E-B2A9-914B-8F7F-97009DBA5FFD}"/>
                </a:ext>
              </a:extLst>
            </p:cNvPr>
            <p:cNvSpPr txBox="1"/>
            <p:nvPr/>
          </p:nvSpPr>
          <p:spPr>
            <a:xfrm>
              <a:off x="4561348" y="5942368"/>
              <a:ext cx="23407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E" b="1" i="1">
                  <a:highlight>
                    <a:srgbClr val="FEDF08"/>
                  </a:highlight>
                </a:rPr>
                <a:t>BÖRJA</a:t>
              </a:r>
              <a:r>
                <a:rPr lang="en-SE" b="1">
                  <a:highlight>
                    <a:srgbClr val="FEDF08"/>
                  </a:highlight>
                </a:rPr>
                <a:t> MED…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791DD8-D46F-2047-9075-F382BC2321B3}"/>
                </a:ext>
              </a:extLst>
            </p:cNvPr>
            <p:cNvSpPr txBox="1"/>
            <p:nvPr/>
          </p:nvSpPr>
          <p:spPr>
            <a:xfrm>
              <a:off x="7531019" y="5942368"/>
              <a:ext cx="3090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E" b="1" i="1">
                  <a:highlight>
                    <a:srgbClr val="FEDF08"/>
                  </a:highlight>
                </a:rPr>
                <a:t>FORTSÄTTA</a:t>
              </a:r>
              <a:r>
                <a:rPr lang="en-SE" b="1">
                  <a:highlight>
                    <a:srgbClr val="FEDF08"/>
                  </a:highlight>
                </a:rPr>
                <a:t> MED…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77DD9E1-B6E1-274F-9BAD-B86ACB672D2E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08D4B5-99DF-F148-A7C3-68A3A5466060}"/>
              </a:ext>
            </a:extLst>
          </p:cNvPr>
          <p:cNvSpPr txBox="1"/>
          <p:nvPr/>
        </p:nvSpPr>
        <p:spPr>
          <a:xfrm>
            <a:off x="9277471" y="1049401"/>
            <a:ext cx="278954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A</a:t>
            </a:r>
            <a:r>
              <a:rPr lang="en-SE" sz="1200"/>
              <a:t>nvänd </a:t>
            </a:r>
            <a:r>
              <a:rPr lang="sv-SE" sz="1200"/>
              <a:t>gärna mallen här för att fylla i relevanta tankar för din förening/distrikt. </a:t>
            </a:r>
          </a:p>
          <a:p>
            <a:endParaRPr lang="sv-SE" sz="1200"/>
          </a:p>
          <a:p>
            <a:r>
              <a:rPr lang="sv-SE" sz="1200"/>
              <a:t>Det är alltid nyttigt att ha med sig – vad gör att vi blir fler, och blir bättre?</a:t>
            </a:r>
          </a:p>
          <a:p>
            <a:endParaRPr lang="sv-SE" sz="1200"/>
          </a:p>
          <a:p>
            <a:r>
              <a:rPr lang="sv-SE" sz="1200"/>
              <a:t>Ta med resultatet av denna sida till arbetet på nästa sida.</a:t>
            </a:r>
          </a:p>
          <a:p>
            <a:endParaRPr lang="sv-SE" sz="1200"/>
          </a:p>
          <a:p>
            <a:endParaRPr lang="en-SE" sz="12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8D24CE-F941-B94D-865E-B7A1DA5C2C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779" y="3891838"/>
            <a:ext cx="2667494" cy="2743054"/>
          </a:xfrm>
        </p:spPr>
        <p:txBody>
          <a:bodyPr/>
          <a:lstStyle/>
          <a:p>
            <a:r>
              <a:rPr lang="en-SE" sz="1800"/>
              <a:t>Exempel på vad man måste sluta göra. </a:t>
            </a:r>
          </a:p>
          <a:p>
            <a:r>
              <a:rPr lang="en-SE" sz="1800"/>
              <a:t>Andra exempel. </a:t>
            </a:r>
          </a:p>
          <a:p>
            <a:r>
              <a:rPr lang="en-GB" sz="1800"/>
              <a:t>E</a:t>
            </a:r>
            <a:r>
              <a:rPr lang="en-SE" sz="1800"/>
              <a:t>tc.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71D7365-5656-754E-9D6B-D3719DFEC235}"/>
              </a:ext>
            </a:extLst>
          </p:cNvPr>
          <p:cNvSpPr txBox="1">
            <a:spLocks/>
          </p:cNvSpPr>
          <p:nvPr/>
        </p:nvSpPr>
        <p:spPr bwMode="auto">
          <a:xfrm>
            <a:off x="4350294" y="3891838"/>
            <a:ext cx="2667494" cy="274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SE" sz="1800" kern="0"/>
              <a:t>Exempel på vad man måste börja göra. </a:t>
            </a:r>
          </a:p>
          <a:p>
            <a:r>
              <a:rPr lang="en-SE" sz="1800" kern="0"/>
              <a:t>Andra exempel. </a:t>
            </a:r>
          </a:p>
          <a:p>
            <a:r>
              <a:rPr lang="en-GB" sz="1800" kern="0"/>
              <a:t>E</a:t>
            </a:r>
            <a:r>
              <a:rPr lang="en-SE" sz="1800" kern="0"/>
              <a:t>tc.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A19CC2D-2F54-6C41-9743-3117CEC0276D}"/>
              </a:ext>
            </a:extLst>
          </p:cNvPr>
          <p:cNvSpPr txBox="1">
            <a:spLocks/>
          </p:cNvSpPr>
          <p:nvPr/>
        </p:nvSpPr>
        <p:spPr bwMode="auto">
          <a:xfrm>
            <a:off x="7530810" y="3891838"/>
            <a:ext cx="2667494" cy="274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SE" sz="1800" kern="0"/>
              <a:t>Exempel på vad man måste fortsätta göra. </a:t>
            </a:r>
          </a:p>
          <a:p>
            <a:r>
              <a:rPr lang="en-SE" sz="1800" kern="0"/>
              <a:t>Andra exempel. </a:t>
            </a:r>
          </a:p>
          <a:p>
            <a:r>
              <a:rPr lang="en-GB" sz="1800" kern="0"/>
              <a:t>E</a:t>
            </a:r>
            <a:r>
              <a:rPr lang="en-SE" sz="1800" kern="0"/>
              <a:t>tc. </a:t>
            </a:r>
          </a:p>
        </p:txBody>
      </p:sp>
    </p:spTree>
    <p:extLst>
      <p:ext uri="{BB962C8B-B14F-4D97-AF65-F5344CB8AC3E}">
        <p14:creationId xmlns:p14="http://schemas.microsoft.com/office/powerpoint/2010/main" val="4275962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DF61B75-68D4-6B40-8DC1-47E27B0EE66E}"/>
              </a:ext>
            </a:extLst>
          </p:cNvPr>
          <p:cNvSpPr txBox="1"/>
          <p:nvPr/>
        </p:nvSpPr>
        <p:spPr>
          <a:xfrm>
            <a:off x="9306298" y="223108"/>
            <a:ext cx="27895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200" b="1"/>
              <a:t>Arbeta tillsammans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7C66D14-CED9-3942-8C85-933D3A18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452058"/>
            <a:ext cx="7639538" cy="1143000"/>
          </a:xfrm>
        </p:spPr>
        <p:txBody>
          <a:bodyPr/>
          <a:lstStyle/>
          <a:p>
            <a:r>
              <a:rPr lang="sv-SE"/>
              <a:t>VAD GER MEST EFFEKT?</a:t>
            </a:r>
            <a:endParaRPr lang="en-S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DD9E1-B6E1-274F-9BAD-B86ACB672D2E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3EE0C06-2ED8-1E47-8897-AB6B7C5E67A5}"/>
              </a:ext>
            </a:extLst>
          </p:cNvPr>
          <p:cNvGrpSpPr/>
          <p:nvPr/>
        </p:nvGrpSpPr>
        <p:grpSpPr>
          <a:xfrm>
            <a:off x="1051698" y="1499605"/>
            <a:ext cx="6750200" cy="4756492"/>
            <a:chOff x="1051698" y="1499605"/>
            <a:chExt cx="6750200" cy="475649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33C1D3F-C603-F04F-8844-9D6E2FBAEB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8233" y="5766619"/>
              <a:ext cx="5353665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600A72D-522A-F24A-8D4C-25513EEB574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48233" y="2094271"/>
              <a:ext cx="0" cy="3672348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B012C2-50AE-4743-B771-185E47E39622}"/>
                </a:ext>
              </a:extLst>
            </p:cNvPr>
            <p:cNvSpPr txBox="1"/>
            <p:nvPr/>
          </p:nvSpPr>
          <p:spPr>
            <a:xfrm>
              <a:off x="6636774" y="5917543"/>
              <a:ext cx="11171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E" sz="1600"/>
                <a:t>Hög effekt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F5E1B13-9EAC-8A45-985E-1961E7319D3F}"/>
                </a:ext>
              </a:extLst>
            </p:cNvPr>
            <p:cNvSpPr txBox="1"/>
            <p:nvPr/>
          </p:nvSpPr>
          <p:spPr>
            <a:xfrm>
              <a:off x="1169779" y="2045725"/>
              <a:ext cx="11735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SE" sz="1600"/>
                <a:t>Lätt att göra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1A9EC6-A371-B64B-9F80-349132B0D323}"/>
                </a:ext>
              </a:extLst>
            </p:cNvPr>
            <p:cNvSpPr txBox="1"/>
            <p:nvPr/>
          </p:nvSpPr>
          <p:spPr>
            <a:xfrm>
              <a:off x="1051698" y="5167918"/>
              <a:ext cx="1291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SE" sz="1600"/>
                <a:t>Svårt att göra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558F8F-9F64-2040-9C5F-D79620108A6A}"/>
                </a:ext>
              </a:extLst>
            </p:cNvPr>
            <p:cNvSpPr txBox="1"/>
            <p:nvPr/>
          </p:nvSpPr>
          <p:spPr>
            <a:xfrm>
              <a:off x="2448233" y="5913078"/>
              <a:ext cx="10834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E" sz="1600"/>
                <a:t>Låg effekt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6500EE8-51B4-9B47-929E-3D5572B9BC8A}"/>
                </a:ext>
              </a:extLst>
            </p:cNvPr>
            <p:cNvSpPr txBox="1"/>
            <p:nvPr/>
          </p:nvSpPr>
          <p:spPr>
            <a:xfrm>
              <a:off x="6960001" y="1499605"/>
              <a:ext cx="84189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E" sz="9600">
                  <a:latin typeface="+mj-lt"/>
                </a:rPr>
                <a:t>+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A36F8B-6CDD-AE4A-8870-E7ED8F93011A}"/>
                </a:ext>
              </a:extLst>
            </p:cNvPr>
            <p:cNvSpPr txBox="1"/>
            <p:nvPr/>
          </p:nvSpPr>
          <p:spPr>
            <a:xfrm>
              <a:off x="2553165" y="4543473"/>
              <a:ext cx="54694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E" sz="9600">
                  <a:latin typeface="+mj-lt"/>
                </a:rPr>
                <a:t>-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D48478C-20B8-D146-B939-B17F453B4AAD}"/>
              </a:ext>
            </a:extLst>
          </p:cNvPr>
          <p:cNvSpPr txBox="1"/>
          <p:nvPr/>
        </p:nvSpPr>
        <p:spPr>
          <a:xfrm>
            <a:off x="3100110" y="3364353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E</a:t>
            </a:r>
            <a:r>
              <a:rPr lang="en-SE">
                <a:solidFill>
                  <a:srgbClr val="FF0000"/>
                </a:solidFill>
              </a:rPr>
              <a:t>xempel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9F07C4-F954-0B47-9B24-BA0866FB691E}"/>
              </a:ext>
            </a:extLst>
          </p:cNvPr>
          <p:cNvSpPr txBox="1"/>
          <p:nvPr/>
        </p:nvSpPr>
        <p:spPr>
          <a:xfrm>
            <a:off x="4712288" y="3525468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E</a:t>
            </a:r>
            <a:r>
              <a:rPr lang="en-SE">
                <a:solidFill>
                  <a:srgbClr val="FF0000"/>
                </a:solidFill>
              </a:rPr>
              <a:t>xempel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230ACB-EA44-3442-B466-37539FA45AF1}"/>
              </a:ext>
            </a:extLst>
          </p:cNvPr>
          <p:cNvSpPr txBox="1"/>
          <p:nvPr/>
        </p:nvSpPr>
        <p:spPr>
          <a:xfrm>
            <a:off x="4606413" y="2364658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E</a:t>
            </a:r>
            <a:r>
              <a:rPr lang="en-SE">
                <a:solidFill>
                  <a:srgbClr val="FF0000"/>
                </a:solidFill>
              </a:rPr>
              <a:t>xempel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6D266A-E2F0-8044-AC09-FFDEC555E73D}"/>
              </a:ext>
            </a:extLst>
          </p:cNvPr>
          <p:cNvSpPr txBox="1"/>
          <p:nvPr/>
        </p:nvSpPr>
        <p:spPr>
          <a:xfrm>
            <a:off x="5806745" y="4404791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E</a:t>
            </a:r>
            <a:r>
              <a:rPr lang="en-SE">
                <a:solidFill>
                  <a:srgbClr val="FF0000"/>
                </a:solidFill>
              </a:rPr>
              <a:t>xempel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E7B8CE-758D-3640-B5A2-7CFC1467BAF8}"/>
              </a:ext>
            </a:extLst>
          </p:cNvPr>
          <p:cNvSpPr txBox="1"/>
          <p:nvPr/>
        </p:nvSpPr>
        <p:spPr>
          <a:xfrm>
            <a:off x="9682427" y="1010489"/>
            <a:ext cx="24134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A</a:t>
            </a:r>
            <a:r>
              <a:rPr lang="en-SE" sz="1200"/>
              <a:t>nvänd </a:t>
            </a:r>
            <a:r>
              <a:rPr lang="sv-SE" sz="1200"/>
              <a:t>gärna mallen här för att fylla i relevanta tankar för din förening/distrikt. </a:t>
            </a:r>
          </a:p>
          <a:p>
            <a:endParaRPr lang="sv-SE" sz="1200"/>
          </a:p>
          <a:p>
            <a:endParaRPr lang="sv-SE" sz="1200"/>
          </a:p>
          <a:p>
            <a:endParaRPr lang="sv-SE" sz="1200"/>
          </a:p>
          <a:p>
            <a:r>
              <a:rPr lang="sv-SE" sz="1200"/>
              <a:t>Av de aktiviteter ni valt ut att börja med och fortsätta med på föregående sida – prioritera dessa. Ett tips är att använda modellen på denna sida för att se vilka aktiviteter som leder till störst effekt på enklast sätt, med minst ansträngning. </a:t>
            </a:r>
          </a:p>
          <a:p>
            <a:endParaRPr lang="sv-SE" sz="1200"/>
          </a:p>
          <a:p>
            <a:r>
              <a:rPr lang="sv-SE" sz="1200"/>
              <a:t>Vad gör att vi blir fler, och blir bättre?</a:t>
            </a:r>
          </a:p>
          <a:p>
            <a:endParaRPr lang="en-SE" sz="1200"/>
          </a:p>
        </p:txBody>
      </p:sp>
    </p:spTree>
    <p:extLst>
      <p:ext uri="{BB962C8B-B14F-4D97-AF65-F5344CB8AC3E}">
        <p14:creationId xmlns:p14="http://schemas.microsoft.com/office/powerpoint/2010/main" val="18277259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7200" dirty="0">
                <a:solidFill>
                  <a:schemeClr val="bg1"/>
                </a:solidFill>
              </a:rPr>
              <a:t>4. Era mål och kopplingen till</a:t>
            </a:r>
            <a:r>
              <a:rPr lang="sv-SE" sz="7200" dirty="0"/>
              <a:t> strategi 2026</a:t>
            </a:r>
            <a:endParaRPr lang="en-SE" sz="7200" dirty="0"/>
          </a:p>
        </p:txBody>
      </p:sp>
    </p:spTree>
    <p:extLst>
      <p:ext uri="{BB962C8B-B14F-4D97-AF65-F5344CB8AC3E}">
        <p14:creationId xmlns:p14="http://schemas.microsoft.com/office/powerpoint/2010/main" val="1650596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FD6CD-9996-CD46-B1CA-6C28E9B2E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791" y="1231898"/>
            <a:ext cx="9111043" cy="1143000"/>
          </a:xfrm>
        </p:spPr>
        <p:txBody>
          <a:bodyPr/>
          <a:lstStyle/>
          <a:p>
            <a:r>
              <a:rPr lang="en-SE" sz="4800"/>
              <a:t>4 prioriterade områden</a:t>
            </a:r>
            <a:br>
              <a:rPr lang="sv-SE" sz="4800"/>
            </a:br>
            <a:r>
              <a:rPr lang="sv-SE" sz="4800"/>
              <a:t>&amp; kopplingen till det ni gör</a:t>
            </a:r>
            <a:endParaRPr lang="en-SE" sz="4800"/>
          </a:p>
        </p:txBody>
      </p:sp>
      <p:pic>
        <p:nvPicPr>
          <p:cNvPr id="5" name="Bildobjekt 12">
            <a:extLst>
              <a:ext uri="{FF2B5EF4-FFF2-40B4-BE49-F238E27FC236}">
                <a16:creationId xmlns:a16="http://schemas.microsoft.com/office/drawing/2014/main" id="{15125B88-6AE7-5B40-8686-7A12C54481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061" t="38705" r="18367" b="33547"/>
          <a:stretch/>
        </p:blipFill>
        <p:spPr>
          <a:xfrm>
            <a:off x="1169779" y="2936306"/>
            <a:ext cx="7895087" cy="21801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B0FE08-848D-AF49-B2D2-8780F85E00E7}"/>
              </a:ext>
            </a:extLst>
          </p:cNvPr>
          <p:cNvSpPr/>
          <p:nvPr/>
        </p:nvSpPr>
        <p:spPr>
          <a:xfrm>
            <a:off x="1169779" y="5960532"/>
            <a:ext cx="46998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E" sz="1600" i="1">
                <a:highlight>
                  <a:srgbClr val="FEDF08"/>
                </a:highlight>
              </a:rPr>
              <a:t>Läs mer </a:t>
            </a:r>
            <a:r>
              <a:rPr lang="en-GB" sz="1600" i="1" err="1">
                <a:highlight>
                  <a:srgbClr val="FEDF08"/>
                </a:highlight>
              </a:rPr>
              <a:t>i</a:t>
            </a:r>
            <a:r>
              <a:rPr lang="en-GB" sz="1600" i="1">
                <a:highlight>
                  <a:srgbClr val="FEDF08"/>
                </a:highlight>
              </a:rPr>
              <a:t> </a:t>
            </a:r>
            <a:r>
              <a:rPr lang="en-GB" sz="1600" i="1" err="1">
                <a:highlight>
                  <a:srgbClr val="FEDF08"/>
                </a:highlight>
              </a:rPr>
              <a:t>detalj</a:t>
            </a:r>
            <a:r>
              <a:rPr lang="en-GB" sz="1600" i="1">
                <a:highlight>
                  <a:srgbClr val="FEDF08"/>
                </a:highlight>
              </a:rPr>
              <a:t> </a:t>
            </a:r>
            <a:r>
              <a:rPr lang="en-GB" sz="1600" i="1" err="1">
                <a:highlight>
                  <a:srgbClr val="FEDF08"/>
                </a:highlight>
              </a:rPr>
              <a:t>kring</a:t>
            </a:r>
            <a:r>
              <a:rPr lang="en-GB" sz="1600" i="1">
                <a:highlight>
                  <a:srgbClr val="FEDF08"/>
                </a:highlight>
              </a:rPr>
              <a:t> 4 </a:t>
            </a:r>
            <a:r>
              <a:rPr lang="en-GB" sz="1600" i="1" err="1">
                <a:highlight>
                  <a:srgbClr val="FEDF08"/>
                </a:highlight>
              </a:rPr>
              <a:t>prioriterade</a:t>
            </a:r>
            <a:r>
              <a:rPr lang="en-GB" sz="1600" i="1">
                <a:highlight>
                  <a:srgbClr val="FEDF08"/>
                </a:highlight>
              </a:rPr>
              <a:t> </a:t>
            </a:r>
            <a:r>
              <a:rPr lang="en-GB" sz="1600" i="1" err="1">
                <a:highlight>
                  <a:srgbClr val="FEDF08"/>
                </a:highlight>
              </a:rPr>
              <a:t>områden</a:t>
            </a:r>
            <a:r>
              <a:rPr lang="en-GB" sz="1600" i="1">
                <a:highlight>
                  <a:srgbClr val="FEDF08"/>
                </a:highlight>
              </a:rPr>
              <a:t> </a:t>
            </a:r>
            <a:r>
              <a:rPr lang="en-GB" sz="1600" i="1" err="1">
                <a:highlight>
                  <a:srgbClr val="FEDF08"/>
                </a:highlight>
              </a:rPr>
              <a:t>i</a:t>
            </a:r>
            <a:r>
              <a:rPr lang="en-GB" sz="1600" i="1">
                <a:highlight>
                  <a:srgbClr val="FEDF08"/>
                </a:highlight>
              </a:rPr>
              <a:t> Strategi 2026, </a:t>
            </a:r>
            <a:r>
              <a:rPr lang="en-GB" sz="1600" i="1" err="1">
                <a:highlight>
                  <a:srgbClr val="FEDF08"/>
                </a:highlight>
              </a:rPr>
              <a:t>i</a:t>
            </a:r>
            <a:r>
              <a:rPr lang="en-GB" sz="1600" i="1">
                <a:highlight>
                  <a:srgbClr val="FEDF08"/>
                </a:highlight>
              </a:rPr>
              <a:t> strategiska </a:t>
            </a:r>
            <a:r>
              <a:rPr lang="en-GB" sz="1600" i="1" err="1">
                <a:highlight>
                  <a:srgbClr val="FEDF08"/>
                </a:highlight>
              </a:rPr>
              <a:t>dokumentet</a:t>
            </a:r>
            <a:r>
              <a:rPr lang="en-GB" sz="1600" i="1">
                <a:highlight>
                  <a:srgbClr val="FEDF08"/>
                </a:highlight>
              </a:rPr>
              <a:t> och </a:t>
            </a:r>
            <a:r>
              <a:rPr lang="en-GB" sz="1600" i="1" err="1">
                <a:highlight>
                  <a:srgbClr val="FEDF08"/>
                </a:highlight>
              </a:rPr>
              <a:t>på</a:t>
            </a:r>
            <a:r>
              <a:rPr lang="en-GB" sz="1600" i="1">
                <a:highlight>
                  <a:srgbClr val="FEDF08"/>
                </a:highlight>
              </a:rPr>
              <a:t> </a:t>
            </a:r>
            <a:r>
              <a:rPr lang="en-GB" sz="1600" i="1" err="1">
                <a:highlight>
                  <a:srgbClr val="FEDF08"/>
                </a:highlight>
              </a:rPr>
              <a:t>webben</a:t>
            </a:r>
            <a:r>
              <a:rPr lang="en-GB" sz="1600" i="1">
                <a:highlight>
                  <a:srgbClr val="FEDF08"/>
                </a:highlight>
              </a:rPr>
              <a:t> www.skidor.com/strategi2026</a:t>
            </a:r>
            <a:endParaRPr lang="en-SE" sz="1600" i="1">
              <a:highlight>
                <a:srgbClr val="FEDF08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29572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0D3D8-A7D7-2A4A-93BB-8DCF88EF9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1093150"/>
            <a:ext cx="7639538" cy="1143000"/>
          </a:xfrm>
        </p:spPr>
        <p:txBody>
          <a:bodyPr/>
          <a:lstStyle/>
          <a:p>
            <a:r>
              <a:rPr lang="en-GB" dirty="0"/>
              <a:t>M</a:t>
            </a:r>
            <a:r>
              <a:rPr lang="en-SE" dirty="0"/>
              <a:t>ål </a:t>
            </a:r>
            <a:r>
              <a:rPr lang="sv-SE" dirty="0"/>
              <a:t>till</a:t>
            </a:r>
            <a:r>
              <a:rPr lang="en-SE" dirty="0"/>
              <a:t> </a:t>
            </a:r>
            <a:r>
              <a:rPr lang="en-SE" dirty="0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FC3F8-EA64-5E4E-B130-8AD0B58D21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0267" y="2236150"/>
            <a:ext cx="7639050" cy="3300413"/>
          </a:xfrm>
        </p:spPr>
        <p:txBody>
          <a:bodyPr/>
          <a:lstStyle/>
          <a:p>
            <a:r>
              <a:rPr lang="sv-SE" sz="2400"/>
              <a:t>Baserat på ert nuläge, det önskeläge för 2026 som ni kommit fram till i uppgifterna ovan…</a:t>
            </a:r>
            <a:br>
              <a:rPr lang="sv-SE" sz="2400"/>
            </a:br>
            <a:endParaRPr lang="sv-SE" sz="2400"/>
          </a:p>
          <a:p>
            <a:pPr lvl="1"/>
            <a:r>
              <a:rPr lang="en-GB" sz="2400" err="1"/>
              <a:t>Vilka</a:t>
            </a:r>
            <a:r>
              <a:rPr lang="en-GB" sz="2400"/>
              <a:t> </a:t>
            </a:r>
            <a:r>
              <a:rPr lang="en-GB" sz="2400" err="1"/>
              <a:t>mål</a:t>
            </a:r>
            <a:r>
              <a:rPr lang="en-GB" sz="2400"/>
              <a:t> (”</a:t>
            </a:r>
            <a:r>
              <a:rPr lang="en-GB" sz="2400" b="1" err="1"/>
              <a:t>vad</a:t>
            </a:r>
            <a:r>
              <a:rPr lang="en-GB" sz="2400"/>
              <a:t>”) </a:t>
            </a:r>
            <a:r>
              <a:rPr lang="en-GB" sz="2400" err="1"/>
              <a:t>kan</a:t>
            </a:r>
            <a:r>
              <a:rPr lang="en-GB" sz="2400"/>
              <a:t> </a:t>
            </a:r>
            <a:r>
              <a:rPr lang="en-GB" sz="2400" err="1"/>
              <a:t>ni</a:t>
            </a:r>
            <a:r>
              <a:rPr lang="en-GB" sz="2400"/>
              <a:t> </a:t>
            </a:r>
            <a:r>
              <a:rPr lang="en-GB" sz="2400" err="1"/>
              <a:t>identifiera</a:t>
            </a:r>
            <a:r>
              <a:rPr lang="en-GB" sz="2400"/>
              <a:t> </a:t>
            </a:r>
            <a:r>
              <a:rPr lang="en-GB" sz="2400" err="1"/>
              <a:t>från</a:t>
            </a:r>
            <a:r>
              <a:rPr lang="en-GB" sz="2400"/>
              <a:t> de 4 </a:t>
            </a:r>
            <a:r>
              <a:rPr lang="en-GB" sz="2400" err="1"/>
              <a:t>prioriterade</a:t>
            </a:r>
            <a:r>
              <a:rPr lang="en-GB" sz="2400"/>
              <a:t> </a:t>
            </a:r>
            <a:r>
              <a:rPr lang="en-GB" sz="2400" err="1"/>
              <a:t>områdena</a:t>
            </a:r>
            <a:r>
              <a:rPr lang="en-GB" sz="2400"/>
              <a:t> </a:t>
            </a:r>
            <a:r>
              <a:rPr lang="en-GB" sz="2400" err="1"/>
              <a:t>inom</a:t>
            </a:r>
            <a:r>
              <a:rPr lang="en-GB" sz="2400"/>
              <a:t> </a:t>
            </a:r>
            <a:r>
              <a:rPr lang="en-GB" sz="2400" err="1"/>
              <a:t>ramarna</a:t>
            </a:r>
            <a:r>
              <a:rPr lang="en-GB" sz="2400"/>
              <a:t> </a:t>
            </a:r>
            <a:r>
              <a:rPr lang="en-GB" sz="2400" err="1"/>
              <a:t>för</a:t>
            </a:r>
            <a:r>
              <a:rPr lang="en-GB" sz="2400"/>
              <a:t> den strategiska </a:t>
            </a:r>
            <a:r>
              <a:rPr lang="en-GB" sz="2400" err="1"/>
              <a:t>planen</a:t>
            </a:r>
            <a:r>
              <a:rPr lang="en-GB" sz="2400"/>
              <a:t>?</a:t>
            </a:r>
          </a:p>
          <a:p>
            <a:pPr marL="360000" lvl="1" indent="0">
              <a:buNone/>
            </a:pPr>
            <a:endParaRPr lang="en-GB" sz="2400"/>
          </a:p>
          <a:p>
            <a:pPr lvl="1"/>
            <a:r>
              <a:rPr lang="en-GB" sz="2400" err="1"/>
              <a:t>Vilka</a:t>
            </a:r>
            <a:r>
              <a:rPr lang="en-GB" sz="2400"/>
              <a:t> </a:t>
            </a:r>
            <a:r>
              <a:rPr lang="en-GB" sz="2400" err="1"/>
              <a:t>prioriterade</a:t>
            </a:r>
            <a:r>
              <a:rPr lang="en-GB" sz="2400"/>
              <a:t> </a:t>
            </a:r>
            <a:r>
              <a:rPr lang="en-GB" sz="2400" err="1"/>
              <a:t>aktiviteter</a:t>
            </a:r>
            <a:r>
              <a:rPr lang="en-GB" sz="2400"/>
              <a:t> </a:t>
            </a:r>
            <a:r>
              <a:rPr lang="en-GB" sz="2400" err="1"/>
              <a:t>skulle</a:t>
            </a:r>
            <a:r>
              <a:rPr lang="en-GB" sz="2400"/>
              <a:t> </a:t>
            </a:r>
            <a:r>
              <a:rPr lang="en-GB" sz="2400" err="1"/>
              <a:t>ni</a:t>
            </a:r>
            <a:r>
              <a:rPr lang="en-GB" sz="2400"/>
              <a:t> </a:t>
            </a:r>
            <a:r>
              <a:rPr lang="en-GB" sz="2400" err="1"/>
              <a:t>kunna</a:t>
            </a:r>
            <a:r>
              <a:rPr lang="en-GB" sz="2400"/>
              <a:t> </a:t>
            </a:r>
            <a:r>
              <a:rPr lang="en-GB" sz="2400" err="1"/>
              <a:t>göra</a:t>
            </a:r>
            <a:r>
              <a:rPr lang="en-GB" sz="2400"/>
              <a:t> </a:t>
            </a:r>
            <a:r>
              <a:rPr lang="en-GB" sz="2400" err="1"/>
              <a:t>kopplat</a:t>
            </a:r>
            <a:r>
              <a:rPr lang="en-GB" sz="2400"/>
              <a:t> till dessa </a:t>
            </a:r>
            <a:r>
              <a:rPr lang="en-GB" sz="2400" err="1"/>
              <a:t>mål</a:t>
            </a:r>
            <a:r>
              <a:rPr lang="en-GB" sz="2400"/>
              <a:t> (“</a:t>
            </a:r>
            <a:r>
              <a:rPr lang="en-GB" sz="2400" b="1" err="1"/>
              <a:t>hur</a:t>
            </a:r>
            <a:r>
              <a:rPr lang="en-GB" sz="2400"/>
              <a:t>”), </a:t>
            </a:r>
            <a:r>
              <a:rPr lang="en-GB" sz="2400" err="1"/>
              <a:t>som</a:t>
            </a:r>
            <a:r>
              <a:rPr lang="en-GB" sz="2400"/>
              <a:t> </a:t>
            </a:r>
            <a:r>
              <a:rPr lang="en-GB" sz="2400" err="1"/>
              <a:t>leder</a:t>
            </a:r>
            <a:r>
              <a:rPr lang="en-GB" sz="2400"/>
              <a:t> till </a:t>
            </a:r>
            <a:r>
              <a:rPr lang="en-GB" sz="2400" err="1"/>
              <a:t>måluppfyllnad</a:t>
            </a:r>
            <a:r>
              <a:rPr lang="en-GB" sz="2400"/>
              <a:t>? </a:t>
            </a: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ACF9989-E241-40F2-BE76-7C1C3A66743E}"/>
              </a:ext>
            </a:extLst>
          </p:cNvPr>
          <p:cNvSpPr/>
          <p:nvPr/>
        </p:nvSpPr>
        <p:spPr>
          <a:xfrm>
            <a:off x="1658227" y="6510286"/>
            <a:ext cx="40062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E" sz="1600" i="1">
                <a:solidFill>
                  <a:schemeClr val="bg1">
                    <a:lumMod val="50000"/>
                  </a:schemeClr>
                </a:solidFill>
                <a:highlight>
                  <a:srgbClr val="FEDF08"/>
                </a:highlight>
              </a:rPr>
              <a:t>Arbeta gärna på nästa sida med uppgiften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630DBBC-1966-4AC1-80DD-F1EF31A9CBFB}"/>
              </a:ext>
            </a:extLst>
          </p:cNvPr>
          <p:cNvSpPr txBox="1"/>
          <p:nvPr/>
        </p:nvSpPr>
        <p:spPr>
          <a:xfrm>
            <a:off x="9899515" y="1093150"/>
            <a:ext cx="2244436" cy="263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80"/>
              </a:lnSpc>
            </a:pPr>
            <a:r>
              <a:rPr lang="en-GB" sz="1400" b="1">
                <a:solidFill>
                  <a:schemeClr val="bg1"/>
                </a:solidFill>
              </a:rPr>
              <a:t>Tips!</a:t>
            </a:r>
          </a:p>
          <a:p>
            <a:pPr>
              <a:lnSpc>
                <a:spcPts val="1980"/>
              </a:lnSpc>
            </a:pPr>
            <a:r>
              <a:rPr lang="en-GB" sz="1400">
                <a:solidFill>
                  <a:schemeClr val="bg1"/>
                </a:solidFill>
              </a:rPr>
              <a:t>Se </a:t>
            </a:r>
            <a:r>
              <a:rPr lang="en-GB" sz="14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strategiska planen </a:t>
            </a:r>
            <a:r>
              <a:rPr lang="en-GB" sz="1400" err="1">
                <a:solidFill>
                  <a:schemeClr val="bg1"/>
                </a:solidFill>
              </a:rPr>
              <a:t>och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webbplatsen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för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mer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exempel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på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vad</a:t>
            </a:r>
            <a:r>
              <a:rPr lang="en-GB" sz="1400">
                <a:solidFill>
                  <a:schemeClr val="bg1"/>
                </a:solidFill>
              </a:rPr>
              <a:t> Strategi 2026 </a:t>
            </a:r>
            <a:r>
              <a:rPr lang="en-GB" sz="1400" err="1">
                <a:solidFill>
                  <a:schemeClr val="bg1"/>
                </a:solidFill>
              </a:rPr>
              <a:t>kan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innebära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för</a:t>
            </a:r>
            <a:r>
              <a:rPr lang="en-GB" sz="1400">
                <a:solidFill>
                  <a:schemeClr val="bg1"/>
                </a:solidFill>
              </a:rPr>
              <a:t> just dig. Vi har </a:t>
            </a:r>
            <a:r>
              <a:rPr lang="en-GB" sz="1400" err="1">
                <a:solidFill>
                  <a:schemeClr val="bg1"/>
                </a:solidFill>
              </a:rPr>
              <a:t>listat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ett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antal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förslag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på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aktiviteter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och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handlingar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som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kan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vara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relevanta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även</a:t>
            </a:r>
            <a:r>
              <a:rPr lang="en-GB" sz="1400">
                <a:solidFill>
                  <a:schemeClr val="bg1"/>
                </a:solidFill>
              </a:rPr>
              <a:t> </a:t>
            </a:r>
            <a:r>
              <a:rPr lang="en-GB" sz="1400" err="1">
                <a:solidFill>
                  <a:schemeClr val="bg1"/>
                </a:solidFill>
              </a:rPr>
              <a:t>för</a:t>
            </a:r>
            <a:r>
              <a:rPr lang="en-GB" sz="1400">
                <a:solidFill>
                  <a:schemeClr val="bg1"/>
                </a:solidFill>
              </a:rPr>
              <a:t> er. </a:t>
            </a:r>
            <a:endParaRPr lang="en-SE" sz="1400">
              <a:solidFill>
                <a:schemeClr val="bg1"/>
              </a:solidFill>
            </a:endParaRPr>
          </a:p>
          <a:p>
            <a:pPr>
              <a:lnSpc>
                <a:spcPts val="1980"/>
              </a:lnSpc>
            </a:pPr>
            <a:endParaRPr lang="sv-SE" sz="1400"/>
          </a:p>
        </p:txBody>
      </p:sp>
    </p:spTree>
    <p:extLst>
      <p:ext uri="{BB962C8B-B14F-4D97-AF65-F5344CB8AC3E}">
        <p14:creationId xmlns:p14="http://schemas.microsoft.com/office/powerpoint/2010/main" val="1589408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DF61B75-68D4-6B40-8DC1-47E27B0EE66E}"/>
              </a:ext>
            </a:extLst>
          </p:cNvPr>
          <p:cNvSpPr txBox="1"/>
          <p:nvPr/>
        </p:nvSpPr>
        <p:spPr>
          <a:xfrm>
            <a:off x="9306298" y="223108"/>
            <a:ext cx="27895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200" b="1"/>
              <a:t>Arbeta tillsammans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7C66D14-CED9-3942-8C85-933D3A18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492499"/>
            <a:ext cx="7639538" cy="1143000"/>
          </a:xfrm>
        </p:spPr>
        <p:txBody>
          <a:bodyPr/>
          <a:lstStyle/>
          <a:p>
            <a:r>
              <a:rPr lang="sv-SE" sz="4800">
                <a:highlight>
                  <a:srgbClr val="FEDF08"/>
                </a:highlight>
              </a:rPr>
              <a:t>Modern idrott</a:t>
            </a:r>
            <a:endParaRPr lang="en-SE" sz="4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DD9E1-B6E1-274F-9BAD-B86ACB672D2E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64A818-0A2D-9044-971E-457C507B3937}"/>
              </a:ext>
            </a:extLst>
          </p:cNvPr>
          <p:cNvSpPr txBox="1"/>
          <p:nvPr/>
        </p:nvSpPr>
        <p:spPr>
          <a:xfrm>
            <a:off x="9682427" y="1010489"/>
            <a:ext cx="2413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A</a:t>
            </a:r>
            <a:r>
              <a:rPr lang="en-SE" sz="1200"/>
              <a:t>nvänd </a:t>
            </a:r>
            <a:r>
              <a:rPr lang="sv-SE" sz="1200"/>
              <a:t>gärna mallen här för att fylla i relevanta tankar för din förening/distrikt.</a:t>
            </a:r>
          </a:p>
          <a:p>
            <a:r>
              <a:rPr lang="en-SE" sz="1200"/>
              <a:t>Hur ska vi bli fler, och bättre?</a:t>
            </a:r>
            <a:endParaRPr lang="sv-SE" sz="120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8AFAFE7-0D8B-FB4F-98C9-9E440E405D44}"/>
              </a:ext>
            </a:extLst>
          </p:cNvPr>
          <p:cNvSpPr txBox="1">
            <a:spLocks/>
          </p:cNvSpPr>
          <p:nvPr/>
        </p:nvSpPr>
        <p:spPr>
          <a:xfrm>
            <a:off x="1168733" y="2494718"/>
            <a:ext cx="4596379" cy="646331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9pPr>
          </a:lstStyle>
          <a:p>
            <a:pPr algn="ctr"/>
            <a:r>
              <a:rPr lang="en-SE" sz="2000" b="1">
                <a:latin typeface="Arial" panose="020B0604020202020204" pitchFamily="34" charset="0"/>
                <a:cs typeface="Arial" panose="020B0604020202020204" pitchFamily="34" charset="0"/>
              </a:rPr>
              <a:t>MÅL</a:t>
            </a:r>
            <a:endParaRPr lang="en-S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0B92222-3420-4A43-942F-D97ABDFD27FF}"/>
              </a:ext>
            </a:extLst>
          </p:cNvPr>
          <p:cNvSpPr txBox="1">
            <a:spLocks/>
          </p:cNvSpPr>
          <p:nvPr/>
        </p:nvSpPr>
        <p:spPr bwMode="auto">
          <a:xfrm>
            <a:off x="6544297" y="2494718"/>
            <a:ext cx="4595533" cy="64633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4200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4400" algn="l" rtl="0" eaLnBrk="1" fontAlgn="base" hangingPunct="1">
              <a:spcBef>
                <a:spcPts val="0"/>
              </a:spcBef>
              <a:spcAft>
                <a:spcPct val="0"/>
              </a:spcAft>
              <a:buFont typeface="Systemtypsnitt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28675" indent="-165100" algn="l" rtl="0" eaLnBrk="1" fontAlgn="base" hangingPunct="1">
              <a:spcBef>
                <a:spcPts val="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836613" indent="198438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2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SE" b="1" kern="0">
                <a:latin typeface="Arial" panose="020B0604020202020204" pitchFamily="34" charset="0"/>
                <a:cs typeface="Arial" panose="020B0604020202020204" pitchFamily="34" charset="0"/>
              </a:rPr>
              <a:t>HUR</a:t>
            </a:r>
            <a:endParaRPr lang="en-SE" sz="18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1D859CA9-DAC4-DC41-AE85-96FC82D63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0266" y="3430580"/>
            <a:ext cx="4595533" cy="2982920"/>
          </a:xfrm>
          <a:noFill/>
        </p:spPr>
        <p:txBody>
          <a:bodyPr/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(fyll i här)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(fortsätt…)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</a:t>
            </a:r>
            <a:r>
              <a:rPr lang="sv-SE" sz="1400" err="1"/>
              <a:t>etc</a:t>
            </a:r>
            <a:r>
              <a:rPr lang="sv-SE" sz="1400"/>
              <a:t>)</a:t>
            </a:r>
            <a:endParaRPr lang="en-SE" sz="140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B9C144A8-26EE-A549-97A5-331313B88451}"/>
              </a:ext>
            </a:extLst>
          </p:cNvPr>
          <p:cNvSpPr txBox="1">
            <a:spLocks/>
          </p:cNvSpPr>
          <p:nvPr/>
        </p:nvSpPr>
        <p:spPr bwMode="auto">
          <a:xfrm>
            <a:off x="6545064" y="3430580"/>
            <a:ext cx="4595533" cy="298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(fyll i här)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(fortsätt…)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</a:t>
            </a:r>
            <a:r>
              <a:rPr lang="sv-SE" sz="1400" err="1"/>
              <a:t>etc</a:t>
            </a:r>
            <a:r>
              <a:rPr lang="sv-SE" sz="1400"/>
              <a:t>)</a:t>
            </a:r>
            <a:endParaRPr lang="en-SE" sz="140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 ker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 kern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FB8747-74D0-5048-8B25-F1D534599A20}"/>
              </a:ext>
            </a:extLst>
          </p:cNvPr>
          <p:cNvSpPr/>
          <p:nvPr/>
        </p:nvSpPr>
        <p:spPr>
          <a:xfrm>
            <a:off x="1057897" y="136558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i="1">
                <a:latin typeface="Arial" panose="020B0604020202020204" pitchFamily="34" charset="0"/>
                <a:cs typeface="Arial" panose="020B0604020202020204" pitchFamily="34" charset="0"/>
              </a:rPr>
              <a:t>mål och prioriterade aktiviteter mot 2026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6676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DF61B75-68D4-6B40-8DC1-47E27B0EE66E}"/>
              </a:ext>
            </a:extLst>
          </p:cNvPr>
          <p:cNvSpPr txBox="1"/>
          <p:nvPr/>
        </p:nvSpPr>
        <p:spPr>
          <a:xfrm>
            <a:off x="9306298" y="223108"/>
            <a:ext cx="27895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200" b="1"/>
              <a:t>Arbeta tillsammans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DD9E1-B6E1-274F-9BAD-B86ACB672D2E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8AFAFE7-0D8B-FB4F-98C9-9E440E405D44}"/>
              </a:ext>
            </a:extLst>
          </p:cNvPr>
          <p:cNvSpPr txBox="1">
            <a:spLocks/>
          </p:cNvSpPr>
          <p:nvPr/>
        </p:nvSpPr>
        <p:spPr>
          <a:xfrm>
            <a:off x="1168733" y="2494718"/>
            <a:ext cx="4596379" cy="646331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9pPr>
          </a:lstStyle>
          <a:p>
            <a:pPr algn="ctr"/>
            <a:r>
              <a:rPr lang="en-SE" sz="2000" b="1">
                <a:latin typeface="Arial" panose="020B0604020202020204" pitchFamily="34" charset="0"/>
                <a:cs typeface="Arial" panose="020B0604020202020204" pitchFamily="34" charset="0"/>
              </a:rPr>
              <a:t>MÅL</a:t>
            </a:r>
            <a:endParaRPr lang="en-S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0B92222-3420-4A43-942F-D97ABDFD27FF}"/>
              </a:ext>
            </a:extLst>
          </p:cNvPr>
          <p:cNvSpPr txBox="1">
            <a:spLocks/>
          </p:cNvSpPr>
          <p:nvPr/>
        </p:nvSpPr>
        <p:spPr bwMode="auto">
          <a:xfrm>
            <a:off x="6544297" y="2494718"/>
            <a:ext cx="4595533" cy="64633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4200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4400" algn="l" rtl="0" eaLnBrk="1" fontAlgn="base" hangingPunct="1">
              <a:spcBef>
                <a:spcPts val="0"/>
              </a:spcBef>
              <a:spcAft>
                <a:spcPct val="0"/>
              </a:spcAft>
              <a:buFont typeface="Systemtypsnitt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28675" indent="-165100" algn="l" rtl="0" eaLnBrk="1" fontAlgn="base" hangingPunct="1">
              <a:spcBef>
                <a:spcPts val="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836613" indent="198438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2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SE" b="1" kern="0">
                <a:latin typeface="Arial" panose="020B0604020202020204" pitchFamily="34" charset="0"/>
                <a:cs typeface="Arial" panose="020B0604020202020204" pitchFamily="34" charset="0"/>
              </a:rPr>
              <a:t>HUR</a:t>
            </a:r>
            <a:endParaRPr lang="en-SE" sz="18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1D859CA9-DAC4-DC41-AE85-96FC82D63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0266" y="3430580"/>
            <a:ext cx="4595533" cy="2982920"/>
          </a:xfrm>
          <a:noFill/>
        </p:spPr>
        <p:txBody>
          <a:bodyPr/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(fyll i här)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(fortsätt…)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</a:t>
            </a:r>
            <a:r>
              <a:rPr lang="sv-SE" sz="1400" err="1"/>
              <a:t>etc</a:t>
            </a:r>
            <a:r>
              <a:rPr lang="sv-SE" sz="1400"/>
              <a:t>)</a:t>
            </a:r>
            <a:endParaRPr lang="en-SE" sz="140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B9C144A8-26EE-A549-97A5-331313B88451}"/>
              </a:ext>
            </a:extLst>
          </p:cNvPr>
          <p:cNvSpPr txBox="1">
            <a:spLocks/>
          </p:cNvSpPr>
          <p:nvPr/>
        </p:nvSpPr>
        <p:spPr bwMode="auto">
          <a:xfrm>
            <a:off x="6545064" y="3430580"/>
            <a:ext cx="4595533" cy="298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(fyll i här)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(fortsätt…)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</a:t>
            </a:r>
            <a:r>
              <a:rPr lang="sv-SE" sz="1400" err="1"/>
              <a:t>etc</a:t>
            </a:r>
            <a:r>
              <a:rPr lang="sv-SE" sz="1400"/>
              <a:t>)</a:t>
            </a:r>
            <a:endParaRPr lang="en-SE" sz="140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 ker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 ker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13981D-197F-3E41-B3CD-6CB92F716F26}"/>
              </a:ext>
            </a:extLst>
          </p:cNvPr>
          <p:cNvSpPr txBox="1"/>
          <p:nvPr/>
        </p:nvSpPr>
        <p:spPr>
          <a:xfrm>
            <a:off x="9682427" y="1010489"/>
            <a:ext cx="2413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A</a:t>
            </a:r>
            <a:r>
              <a:rPr lang="en-SE" sz="1200"/>
              <a:t>nvänd </a:t>
            </a:r>
            <a:r>
              <a:rPr lang="sv-SE" sz="1200"/>
              <a:t>gärna mallen här för att fylla i relevanta tankar för din förening/distrikt.</a:t>
            </a:r>
          </a:p>
          <a:p>
            <a:r>
              <a:rPr lang="en-SE" sz="1200"/>
              <a:t>Hur ska vi bli fler, och bättre?</a:t>
            </a:r>
            <a:endParaRPr lang="sv-SE" sz="1200"/>
          </a:p>
        </p:txBody>
      </p:sp>
      <p:sp>
        <p:nvSpPr>
          <p:cNvPr id="18" name="Title 14">
            <a:extLst>
              <a:ext uri="{FF2B5EF4-FFF2-40B4-BE49-F238E27FC236}">
                <a16:creationId xmlns:a16="http://schemas.microsoft.com/office/drawing/2014/main" id="{D82C8079-53D8-6644-9897-C90A05BF2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492499"/>
            <a:ext cx="7639538" cy="1143000"/>
          </a:xfrm>
        </p:spPr>
        <p:txBody>
          <a:bodyPr/>
          <a:lstStyle/>
          <a:p>
            <a:r>
              <a:rPr lang="sv-SE" sz="4800">
                <a:highlight>
                  <a:srgbClr val="FEDF08"/>
                </a:highlight>
              </a:rPr>
              <a:t>ATTRAKTIV PARTNER</a:t>
            </a:r>
            <a:endParaRPr lang="en-SE" sz="4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A70BA4-0089-F746-86EF-C0D653557897}"/>
              </a:ext>
            </a:extLst>
          </p:cNvPr>
          <p:cNvSpPr/>
          <p:nvPr/>
        </p:nvSpPr>
        <p:spPr>
          <a:xfrm>
            <a:off x="1057897" y="136558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i="1">
                <a:latin typeface="Arial" panose="020B0604020202020204" pitchFamily="34" charset="0"/>
                <a:cs typeface="Arial" panose="020B0604020202020204" pitchFamily="34" charset="0"/>
              </a:rPr>
              <a:t>mål och prioriterade aktiviteter mot 2026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656508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DF61B75-68D4-6B40-8DC1-47E27B0EE66E}"/>
              </a:ext>
            </a:extLst>
          </p:cNvPr>
          <p:cNvSpPr txBox="1"/>
          <p:nvPr/>
        </p:nvSpPr>
        <p:spPr>
          <a:xfrm>
            <a:off x="9306298" y="223108"/>
            <a:ext cx="27895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200" b="1"/>
              <a:t>Arbeta tillsammans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DD9E1-B6E1-274F-9BAD-B86ACB672D2E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8AFAFE7-0D8B-FB4F-98C9-9E440E405D44}"/>
              </a:ext>
            </a:extLst>
          </p:cNvPr>
          <p:cNvSpPr txBox="1">
            <a:spLocks/>
          </p:cNvSpPr>
          <p:nvPr/>
        </p:nvSpPr>
        <p:spPr>
          <a:xfrm>
            <a:off x="1168733" y="2494718"/>
            <a:ext cx="4596379" cy="646331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9pPr>
          </a:lstStyle>
          <a:p>
            <a:pPr algn="ctr"/>
            <a:r>
              <a:rPr lang="en-SE" sz="2000" b="1">
                <a:latin typeface="Arial" panose="020B0604020202020204" pitchFamily="34" charset="0"/>
                <a:cs typeface="Arial" panose="020B0604020202020204" pitchFamily="34" charset="0"/>
              </a:rPr>
              <a:t>MÅL</a:t>
            </a:r>
            <a:endParaRPr lang="en-S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0B92222-3420-4A43-942F-D97ABDFD27FF}"/>
              </a:ext>
            </a:extLst>
          </p:cNvPr>
          <p:cNvSpPr txBox="1">
            <a:spLocks/>
          </p:cNvSpPr>
          <p:nvPr/>
        </p:nvSpPr>
        <p:spPr bwMode="auto">
          <a:xfrm>
            <a:off x="6544297" y="2494718"/>
            <a:ext cx="4595533" cy="64633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4200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4400" algn="l" rtl="0" eaLnBrk="1" fontAlgn="base" hangingPunct="1">
              <a:spcBef>
                <a:spcPts val="0"/>
              </a:spcBef>
              <a:spcAft>
                <a:spcPct val="0"/>
              </a:spcAft>
              <a:buFont typeface="Systemtypsnitt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28675" indent="-165100" algn="l" rtl="0" eaLnBrk="1" fontAlgn="base" hangingPunct="1">
              <a:spcBef>
                <a:spcPts val="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836613" indent="198438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2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SE" b="1" kern="0">
                <a:latin typeface="Arial" panose="020B0604020202020204" pitchFamily="34" charset="0"/>
                <a:cs typeface="Arial" panose="020B0604020202020204" pitchFamily="34" charset="0"/>
              </a:rPr>
              <a:t>HUR</a:t>
            </a:r>
            <a:endParaRPr lang="en-SE" sz="18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1D859CA9-DAC4-DC41-AE85-96FC82D63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0266" y="3430580"/>
            <a:ext cx="4595533" cy="2982920"/>
          </a:xfrm>
          <a:noFill/>
        </p:spPr>
        <p:txBody>
          <a:bodyPr/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(fyll i här)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(fortsätt…)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</a:t>
            </a:r>
            <a:r>
              <a:rPr lang="sv-SE" sz="1400" err="1"/>
              <a:t>etc</a:t>
            </a:r>
            <a:r>
              <a:rPr lang="sv-SE" sz="1400"/>
              <a:t>)</a:t>
            </a:r>
            <a:endParaRPr lang="en-SE" sz="140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B9C144A8-26EE-A549-97A5-331313B88451}"/>
              </a:ext>
            </a:extLst>
          </p:cNvPr>
          <p:cNvSpPr txBox="1">
            <a:spLocks/>
          </p:cNvSpPr>
          <p:nvPr/>
        </p:nvSpPr>
        <p:spPr bwMode="auto">
          <a:xfrm>
            <a:off x="6545064" y="3430580"/>
            <a:ext cx="4595533" cy="298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(fyll i här)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(fortsätt…)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</a:t>
            </a:r>
            <a:r>
              <a:rPr lang="sv-SE" sz="1400" err="1"/>
              <a:t>etc</a:t>
            </a:r>
            <a:r>
              <a:rPr lang="sv-SE" sz="1400"/>
              <a:t>)</a:t>
            </a:r>
            <a:endParaRPr lang="en-SE" sz="140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 ker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 ker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E24AA5-BA3A-0C4D-A369-62994D8AB346}"/>
              </a:ext>
            </a:extLst>
          </p:cNvPr>
          <p:cNvSpPr txBox="1"/>
          <p:nvPr/>
        </p:nvSpPr>
        <p:spPr>
          <a:xfrm>
            <a:off x="9682427" y="1010489"/>
            <a:ext cx="2413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A</a:t>
            </a:r>
            <a:r>
              <a:rPr lang="en-SE" sz="1200"/>
              <a:t>nvänd </a:t>
            </a:r>
            <a:r>
              <a:rPr lang="sv-SE" sz="1200"/>
              <a:t>gärna mallen här för att fylla i relevanta tankar för din förening/distrikt.</a:t>
            </a:r>
          </a:p>
          <a:p>
            <a:r>
              <a:rPr lang="en-SE" sz="1200"/>
              <a:t>Hur ska vi bli fler, och bättre?</a:t>
            </a:r>
            <a:endParaRPr lang="sv-SE" sz="1200"/>
          </a:p>
        </p:txBody>
      </p:sp>
      <p:sp>
        <p:nvSpPr>
          <p:cNvPr id="18" name="Title 14">
            <a:extLst>
              <a:ext uri="{FF2B5EF4-FFF2-40B4-BE49-F238E27FC236}">
                <a16:creationId xmlns:a16="http://schemas.microsoft.com/office/drawing/2014/main" id="{FD5BA43B-860C-7948-98E7-FECEE486514F}"/>
              </a:ext>
            </a:extLst>
          </p:cNvPr>
          <p:cNvSpPr txBox="1">
            <a:spLocks/>
          </p:cNvSpPr>
          <p:nvPr/>
        </p:nvSpPr>
        <p:spPr bwMode="auto">
          <a:xfrm>
            <a:off x="1169779" y="492499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r>
              <a:rPr lang="sv-SE" sz="4800" kern="0">
                <a:highlight>
                  <a:srgbClr val="FEDF08"/>
                </a:highlight>
              </a:rPr>
              <a:t>Ledarskap i framkant</a:t>
            </a:r>
            <a:endParaRPr lang="en-SE" sz="4000" i="1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60C7F5-9C4C-9F4F-845C-117CF65225B8}"/>
              </a:ext>
            </a:extLst>
          </p:cNvPr>
          <p:cNvSpPr/>
          <p:nvPr/>
        </p:nvSpPr>
        <p:spPr>
          <a:xfrm>
            <a:off x="1057897" y="136558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i="1">
                <a:latin typeface="Arial" panose="020B0604020202020204" pitchFamily="34" charset="0"/>
                <a:cs typeface="Arial" panose="020B0604020202020204" pitchFamily="34" charset="0"/>
              </a:rPr>
              <a:t>mål och prioriterade aktiviteter mot 2026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50306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DF61B75-68D4-6B40-8DC1-47E27B0EE66E}"/>
              </a:ext>
            </a:extLst>
          </p:cNvPr>
          <p:cNvSpPr txBox="1"/>
          <p:nvPr/>
        </p:nvSpPr>
        <p:spPr>
          <a:xfrm>
            <a:off x="9306298" y="223108"/>
            <a:ext cx="27895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sz="2200" b="1"/>
              <a:t>Arbeta tillsammans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DD9E1-B6E1-274F-9BAD-B86ACB672D2E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8AFAFE7-0D8B-FB4F-98C9-9E440E405D44}"/>
              </a:ext>
            </a:extLst>
          </p:cNvPr>
          <p:cNvSpPr txBox="1">
            <a:spLocks/>
          </p:cNvSpPr>
          <p:nvPr/>
        </p:nvSpPr>
        <p:spPr>
          <a:xfrm>
            <a:off x="1168733" y="2494718"/>
            <a:ext cx="4596379" cy="646331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16" charset="-128"/>
                <a:cs typeface="+mn-cs"/>
              </a:defRPr>
            </a:lvl9pPr>
          </a:lstStyle>
          <a:p>
            <a:pPr algn="ctr"/>
            <a:r>
              <a:rPr lang="en-SE" sz="2000" b="1">
                <a:latin typeface="Arial" panose="020B0604020202020204" pitchFamily="34" charset="0"/>
                <a:cs typeface="Arial" panose="020B0604020202020204" pitchFamily="34" charset="0"/>
              </a:rPr>
              <a:t>MÅL</a:t>
            </a:r>
            <a:endParaRPr lang="en-SE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0B92222-3420-4A43-942F-D97ABDFD27FF}"/>
              </a:ext>
            </a:extLst>
          </p:cNvPr>
          <p:cNvSpPr txBox="1">
            <a:spLocks/>
          </p:cNvSpPr>
          <p:nvPr/>
        </p:nvSpPr>
        <p:spPr bwMode="auto">
          <a:xfrm>
            <a:off x="6544297" y="2494718"/>
            <a:ext cx="4595533" cy="64633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34200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4400" algn="l" rtl="0" eaLnBrk="1" fontAlgn="base" hangingPunct="1">
              <a:spcBef>
                <a:spcPts val="0"/>
              </a:spcBef>
              <a:spcAft>
                <a:spcPct val="0"/>
              </a:spcAft>
              <a:buFont typeface="Systemtypsnitt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28675" indent="-165100" algn="l" rtl="0" eaLnBrk="1" fontAlgn="base" hangingPunct="1">
              <a:spcBef>
                <a:spcPts val="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836613" indent="198438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2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SE" b="1" kern="0">
                <a:latin typeface="Arial" panose="020B0604020202020204" pitchFamily="34" charset="0"/>
                <a:cs typeface="Arial" panose="020B0604020202020204" pitchFamily="34" charset="0"/>
              </a:rPr>
              <a:t>HUR</a:t>
            </a:r>
            <a:endParaRPr lang="en-SE" sz="1800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1D859CA9-DAC4-DC41-AE85-96FC82D63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0266" y="3430580"/>
            <a:ext cx="4595533" cy="2982920"/>
          </a:xfrm>
          <a:noFill/>
        </p:spPr>
        <p:txBody>
          <a:bodyPr/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(fyll i här)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(fortsätt…)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</a:t>
            </a:r>
            <a:r>
              <a:rPr lang="sv-SE" sz="1400" err="1"/>
              <a:t>etc</a:t>
            </a:r>
            <a:r>
              <a:rPr lang="sv-SE" sz="1400"/>
              <a:t>)</a:t>
            </a:r>
            <a:endParaRPr lang="en-SE" sz="140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B9C144A8-26EE-A549-97A5-331313B88451}"/>
              </a:ext>
            </a:extLst>
          </p:cNvPr>
          <p:cNvSpPr txBox="1">
            <a:spLocks/>
          </p:cNvSpPr>
          <p:nvPr/>
        </p:nvSpPr>
        <p:spPr bwMode="auto">
          <a:xfrm>
            <a:off x="6545064" y="3430580"/>
            <a:ext cx="4595533" cy="298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(fyll i här)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(fortsätt…)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sv-SE" sz="1400"/>
              <a:t>(</a:t>
            </a:r>
            <a:r>
              <a:rPr lang="sv-SE" sz="1400" err="1"/>
              <a:t>etc</a:t>
            </a:r>
            <a:r>
              <a:rPr lang="sv-SE" sz="1400"/>
              <a:t>)</a:t>
            </a:r>
            <a:endParaRPr lang="en-SE" sz="140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 kern="0"/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400" ker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6FB608-5F1F-1B43-8958-630B7475EAE1}"/>
              </a:ext>
            </a:extLst>
          </p:cNvPr>
          <p:cNvSpPr txBox="1"/>
          <p:nvPr/>
        </p:nvSpPr>
        <p:spPr>
          <a:xfrm>
            <a:off x="9682427" y="1010489"/>
            <a:ext cx="2413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A</a:t>
            </a:r>
            <a:r>
              <a:rPr lang="en-SE" sz="1200"/>
              <a:t>nvänd </a:t>
            </a:r>
            <a:r>
              <a:rPr lang="sv-SE" sz="1200"/>
              <a:t>gärna mallen här för att fylla i relevanta tankar för din förening/distrikt.</a:t>
            </a:r>
          </a:p>
          <a:p>
            <a:r>
              <a:rPr lang="en-SE" sz="1200"/>
              <a:t>Hur ska vi bli fler, och bättre?</a:t>
            </a:r>
            <a:endParaRPr lang="sv-SE" sz="1200"/>
          </a:p>
        </p:txBody>
      </p:sp>
      <p:sp>
        <p:nvSpPr>
          <p:cNvPr id="18" name="Title 14">
            <a:extLst>
              <a:ext uri="{FF2B5EF4-FFF2-40B4-BE49-F238E27FC236}">
                <a16:creationId xmlns:a16="http://schemas.microsoft.com/office/drawing/2014/main" id="{106F466E-A4BC-054B-A1E2-2BB215897103}"/>
              </a:ext>
            </a:extLst>
          </p:cNvPr>
          <p:cNvSpPr txBox="1">
            <a:spLocks/>
          </p:cNvSpPr>
          <p:nvPr/>
        </p:nvSpPr>
        <p:spPr bwMode="auto">
          <a:xfrm>
            <a:off x="1169779" y="492499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4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r>
              <a:rPr lang="sv-SE" sz="4800" kern="0">
                <a:highlight>
                  <a:srgbClr val="FEDF08"/>
                </a:highlight>
              </a:rPr>
              <a:t>Tillgänglighet för tillväxt</a:t>
            </a:r>
            <a:endParaRPr lang="en-SE" sz="4000" i="1" ker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9AAAEC-3D2C-C543-9C06-91489736C8E0}"/>
              </a:ext>
            </a:extLst>
          </p:cNvPr>
          <p:cNvSpPr/>
          <p:nvPr/>
        </p:nvSpPr>
        <p:spPr>
          <a:xfrm>
            <a:off x="1057897" y="136558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i="1">
                <a:latin typeface="Arial" panose="020B0604020202020204" pitchFamily="34" charset="0"/>
                <a:cs typeface="Arial" panose="020B0604020202020204" pitchFamily="34" charset="0"/>
              </a:rPr>
              <a:t>mål och prioriterade aktiviteter mot 2026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78484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7200" dirty="0">
                <a:solidFill>
                  <a:schemeClr val="bg1"/>
                </a:solidFill>
              </a:rPr>
              <a:t>5. framgångs-</a:t>
            </a:r>
            <a:r>
              <a:rPr lang="sv-SE" sz="7200" dirty="0"/>
              <a:t>faktorer</a:t>
            </a:r>
            <a:endParaRPr lang="en-SE" sz="7200" dirty="0"/>
          </a:p>
        </p:txBody>
      </p:sp>
    </p:spTree>
    <p:extLst>
      <p:ext uri="{BB962C8B-B14F-4D97-AF65-F5344CB8AC3E}">
        <p14:creationId xmlns:p14="http://schemas.microsoft.com/office/powerpoint/2010/main" val="1537766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DD13-27FC-B64C-AD9A-30F206F1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400" dirty="0"/>
              <a:t>våra framgångsfaktorer – </a:t>
            </a:r>
            <a:br>
              <a:rPr lang="sv-SE" sz="4400" dirty="0"/>
            </a:br>
            <a:r>
              <a:rPr lang="sv-SE" sz="4400" dirty="0"/>
              <a:t>hur arbetar ni med </a:t>
            </a:r>
            <a:r>
              <a:rPr lang="sv-SE" sz="4400" dirty="0" err="1"/>
              <a:t>deSSA</a:t>
            </a:r>
            <a:r>
              <a:rPr lang="sv-SE" sz="4400" dirty="0"/>
              <a:t>?</a:t>
            </a:r>
            <a:endParaRPr lang="en-SE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468BD-D9C2-234F-B03C-CBE71DADD4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779" y="2820810"/>
            <a:ext cx="7639050" cy="2688660"/>
          </a:xfrm>
        </p:spPr>
        <p:txBody>
          <a:bodyPr/>
          <a:lstStyle/>
          <a:p>
            <a:r>
              <a:rPr lang="en-SE" sz="2400" dirty="0"/>
              <a:t>Värdegrund</a:t>
            </a:r>
          </a:p>
          <a:p>
            <a:r>
              <a:rPr lang="en-SE" sz="2400" dirty="0"/>
              <a:t>Digitalisering</a:t>
            </a:r>
          </a:p>
          <a:p>
            <a:r>
              <a:rPr lang="en-SE" sz="2400" dirty="0"/>
              <a:t>Hållbarhet</a:t>
            </a:r>
          </a:p>
          <a:p>
            <a:r>
              <a:rPr lang="en-SE" sz="2400" dirty="0"/>
              <a:t>Samverkan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28A07E-BDCB-E34C-A3C2-1C46D7D24747}"/>
              </a:ext>
            </a:extLst>
          </p:cNvPr>
          <p:cNvSpPr/>
          <p:nvPr/>
        </p:nvSpPr>
        <p:spPr>
          <a:xfrm>
            <a:off x="1658227" y="6510286"/>
            <a:ext cx="40062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E" sz="1600" i="1">
                <a:solidFill>
                  <a:schemeClr val="bg1">
                    <a:lumMod val="50000"/>
                  </a:schemeClr>
                </a:solidFill>
                <a:highlight>
                  <a:srgbClr val="FEDF08"/>
                </a:highlight>
              </a:rPr>
              <a:t>Arbeta gärna på nästa sida med uppgiften</a:t>
            </a:r>
          </a:p>
        </p:txBody>
      </p:sp>
    </p:spTree>
    <p:extLst>
      <p:ext uri="{BB962C8B-B14F-4D97-AF65-F5344CB8AC3E}">
        <p14:creationId xmlns:p14="http://schemas.microsoft.com/office/powerpoint/2010/main" val="397776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B475-CD95-004C-B4B1-C31B11C47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864286"/>
            <a:ext cx="7639538" cy="1143000"/>
          </a:xfrm>
        </p:spPr>
        <p:txBody>
          <a:bodyPr/>
          <a:lstStyle/>
          <a:p>
            <a:r>
              <a:rPr lang="en-SE" dirty="0"/>
              <a:t>värdegrund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C07EF-E534-8348-A450-FB2F1CF56C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779" y="2247760"/>
            <a:ext cx="3761776" cy="2743054"/>
          </a:xfrm>
        </p:spPr>
        <p:txBody>
          <a:bodyPr/>
          <a:lstStyle/>
          <a:p>
            <a:r>
              <a:rPr lang="sv-SE" sz="2000" dirty="0"/>
              <a:t>En värdegrund handlar om gemensamma och överenskomna värderingar. Värderingar som ger sig uttryck både i vårt sätt att vara och agera. Vår värdegrund utgår från:</a:t>
            </a:r>
          </a:p>
          <a:p>
            <a:pPr lvl="1"/>
            <a:r>
              <a:rPr lang="sv-SE" sz="1600" i="1" dirty="0"/>
              <a:t>Glädje och gemenskap</a:t>
            </a:r>
          </a:p>
          <a:p>
            <a:pPr lvl="1"/>
            <a:r>
              <a:rPr lang="sv-SE" sz="1600" i="1" dirty="0"/>
              <a:t>Demokrati och delaktighet</a:t>
            </a:r>
          </a:p>
          <a:p>
            <a:pPr lvl="1"/>
            <a:r>
              <a:rPr lang="sv-SE" sz="1600" i="1" dirty="0"/>
              <a:t>Allas rätt att vara med</a:t>
            </a:r>
          </a:p>
          <a:p>
            <a:pPr lvl="1"/>
            <a:r>
              <a:rPr lang="sv-SE" sz="1600" i="1" dirty="0"/>
              <a:t>Rent spel</a:t>
            </a:r>
          </a:p>
          <a:p>
            <a:endParaRPr lang="sv-SE" sz="2000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0A8D37E-29C4-234B-929F-449997B434E4}"/>
              </a:ext>
            </a:extLst>
          </p:cNvPr>
          <p:cNvSpPr txBox="1">
            <a:spLocks/>
          </p:cNvSpPr>
          <p:nvPr/>
        </p:nvSpPr>
        <p:spPr bwMode="auto">
          <a:xfrm>
            <a:off x="6406833" y="2788553"/>
            <a:ext cx="5921114" cy="274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Näst 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 dirty="0"/>
              <a:t>E</a:t>
            </a:r>
            <a:r>
              <a:rPr lang="en-SE" sz="1800" kern="0" dirty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 dirty="0"/>
              <a:t>E</a:t>
            </a:r>
            <a:r>
              <a:rPr lang="en-SE" sz="1800" kern="0" dirty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Etc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800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933D8E-5EFB-DF46-8D09-84E4BFA20E3A}"/>
              </a:ext>
            </a:extLst>
          </p:cNvPr>
          <p:cNvSpPr txBox="1"/>
          <p:nvPr/>
        </p:nvSpPr>
        <p:spPr>
          <a:xfrm>
            <a:off x="6236937" y="2221208"/>
            <a:ext cx="4785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b="1">
                <a:highlight>
                  <a:srgbClr val="FEDF08"/>
                </a:highlight>
              </a:rPr>
              <a:t>Det här behöver vi fokusera på: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9BC4C4-500C-8845-9BB2-CD39FC404B93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</p:spTree>
    <p:extLst>
      <p:ext uri="{BB962C8B-B14F-4D97-AF65-F5344CB8AC3E}">
        <p14:creationId xmlns:p14="http://schemas.microsoft.com/office/powerpoint/2010/main" val="34777420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63614-782E-674D-9BDB-4283A413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824960"/>
            <a:ext cx="7639538" cy="1143000"/>
          </a:xfrm>
        </p:spPr>
        <p:txBody>
          <a:bodyPr/>
          <a:lstStyle/>
          <a:p>
            <a:r>
              <a:rPr lang="sv-SE" dirty="0"/>
              <a:t>digitalisering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AFF3C8-CFF3-324F-8329-E054416489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451804"/>
            <a:ext cx="4166510" cy="2743054"/>
          </a:xfrm>
        </p:spPr>
        <p:txBody>
          <a:bodyPr/>
          <a:lstStyle/>
          <a:p>
            <a:r>
              <a:rPr lang="sv-SE" sz="2400"/>
              <a:t>Hur kan ni använda digitaliserings styrkor för att förbättra er verksamhet? </a:t>
            </a:r>
            <a:endParaRPr lang="en-SE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277710-63D9-EA43-B176-6B929A9AAA36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 dirty="0"/>
              <a:t>Uppgift!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44D32DC4-1ED2-4248-B241-0DFFE672BB98}"/>
              </a:ext>
            </a:extLst>
          </p:cNvPr>
          <p:cNvSpPr txBox="1">
            <a:spLocks/>
          </p:cNvSpPr>
          <p:nvPr/>
        </p:nvSpPr>
        <p:spPr bwMode="auto">
          <a:xfrm>
            <a:off x="6270886" y="2778783"/>
            <a:ext cx="5921114" cy="274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Näst 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 dirty="0"/>
              <a:t>E</a:t>
            </a:r>
            <a:r>
              <a:rPr lang="en-SE" sz="1800" kern="0" dirty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 dirty="0"/>
              <a:t>E</a:t>
            </a:r>
            <a:r>
              <a:rPr lang="en-SE" sz="1800" kern="0" dirty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Etc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800" kern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D94DB6-1852-8440-A3B4-579BF28C5585}"/>
              </a:ext>
            </a:extLst>
          </p:cNvPr>
          <p:cNvSpPr txBox="1"/>
          <p:nvPr/>
        </p:nvSpPr>
        <p:spPr>
          <a:xfrm>
            <a:off x="6190524" y="2142539"/>
            <a:ext cx="4785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b="1">
                <a:highlight>
                  <a:srgbClr val="FEDF08"/>
                </a:highlight>
              </a:rPr>
              <a:t>Det här behöver vi fokusera på:</a:t>
            </a:r>
          </a:p>
        </p:txBody>
      </p:sp>
    </p:spTree>
    <p:extLst>
      <p:ext uri="{BB962C8B-B14F-4D97-AF65-F5344CB8AC3E}">
        <p14:creationId xmlns:p14="http://schemas.microsoft.com/office/powerpoint/2010/main" val="617848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63614-782E-674D-9BDB-4283A413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913457"/>
            <a:ext cx="7639538" cy="1143000"/>
          </a:xfrm>
        </p:spPr>
        <p:txBody>
          <a:bodyPr/>
          <a:lstStyle/>
          <a:p>
            <a:r>
              <a:rPr lang="en-GB" err="1"/>
              <a:t>hållbarhet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AFF3C8-CFF3-324F-8329-E054416489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540301"/>
            <a:ext cx="4166510" cy="2743054"/>
          </a:xfrm>
        </p:spPr>
        <p:txBody>
          <a:bodyPr/>
          <a:lstStyle/>
          <a:p>
            <a:r>
              <a:rPr lang="sv-SE"/>
              <a:t>Hur kan ni använda hållbarhetsfrågan i stort för att förbättra er verksamhet? </a:t>
            </a:r>
            <a:endParaRPr lang="en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277710-63D9-EA43-B176-6B929A9AAA36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47D36A17-ED36-0142-B5E2-5C91FB64D68C}"/>
              </a:ext>
            </a:extLst>
          </p:cNvPr>
          <p:cNvSpPr txBox="1">
            <a:spLocks/>
          </p:cNvSpPr>
          <p:nvPr/>
        </p:nvSpPr>
        <p:spPr bwMode="auto">
          <a:xfrm>
            <a:off x="6190524" y="2692701"/>
            <a:ext cx="5921114" cy="274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/>
              <a:t>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/>
              <a:t>Näst 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/>
              <a:t>E</a:t>
            </a:r>
            <a:r>
              <a:rPr lang="en-SE" sz="1800" kern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/>
              <a:t>E</a:t>
            </a:r>
            <a:r>
              <a:rPr lang="en-SE" sz="1800" kern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/>
              <a:t>Etc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800" kern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AFBE83-1824-3A49-ABF7-E6940BA0A16F}"/>
              </a:ext>
            </a:extLst>
          </p:cNvPr>
          <p:cNvSpPr txBox="1"/>
          <p:nvPr/>
        </p:nvSpPr>
        <p:spPr>
          <a:xfrm>
            <a:off x="6190524" y="2231036"/>
            <a:ext cx="4785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b="1">
                <a:highlight>
                  <a:srgbClr val="FEDF08"/>
                </a:highlight>
              </a:rPr>
              <a:t>Det här behöver vi fokusera på:</a:t>
            </a:r>
          </a:p>
        </p:txBody>
      </p:sp>
    </p:spTree>
    <p:extLst>
      <p:ext uri="{BB962C8B-B14F-4D97-AF65-F5344CB8AC3E}">
        <p14:creationId xmlns:p14="http://schemas.microsoft.com/office/powerpoint/2010/main" val="919979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63614-782E-674D-9BDB-4283A413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893789"/>
            <a:ext cx="7639538" cy="1143000"/>
          </a:xfrm>
        </p:spPr>
        <p:txBody>
          <a:bodyPr/>
          <a:lstStyle/>
          <a:p>
            <a:r>
              <a:rPr lang="sv-SE" dirty="0"/>
              <a:t>samverkan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AFF3C8-CFF3-324F-8329-E054416489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520633"/>
            <a:ext cx="4166510" cy="2743054"/>
          </a:xfrm>
        </p:spPr>
        <p:txBody>
          <a:bodyPr/>
          <a:lstStyle/>
          <a:p>
            <a:r>
              <a:rPr lang="sv-SE"/>
              <a:t>Hur kan ni samverka mer för att förbättra er verksamhet? </a:t>
            </a:r>
            <a:endParaRPr lang="en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277710-63D9-EA43-B176-6B929A9AAA36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1E4E4E17-6D80-2249-A58F-B496D60CE380}"/>
              </a:ext>
            </a:extLst>
          </p:cNvPr>
          <p:cNvSpPr txBox="1">
            <a:spLocks/>
          </p:cNvSpPr>
          <p:nvPr/>
        </p:nvSpPr>
        <p:spPr bwMode="auto">
          <a:xfrm>
            <a:off x="6387169" y="2829983"/>
            <a:ext cx="5921114" cy="274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Näst 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 dirty="0"/>
              <a:t>E</a:t>
            </a:r>
            <a:r>
              <a:rPr lang="en-SE" sz="1800" kern="0" dirty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 dirty="0"/>
              <a:t>E</a:t>
            </a:r>
            <a:r>
              <a:rPr lang="en-SE" sz="1800" kern="0" dirty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 dirty="0"/>
              <a:t>Etc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800" kern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F7E499-09EA-5D43-85A8-E7ACBAFA32AA}"/>
              </a:ext>
            </a:extLst>
          </p:cNvPr>
          <p:cNvSpPr txBox="1"/>
          <p:nvPr/>
        </p:nvSpPr>
        <p:spPr>
          <a:xfrm>
            <a:off x="6190524" y="2211368"/>
            <a:ext cx="4785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b="1">
                <a:highlight>
                  <a:srgbClr val="FEDF08"/>
                </a:highlight>
              </a:rPr>
              <a:t>Det här behöver vi fokusera på:</a:t>
            </a:r>
          </a:p>
        </p:txBody>
      </p:sp>
    </p:spTree>
    <p:extLst>
      <p:ext uri="{BB962C8B-B14F-4D97-AF65-F5344CB8AC3E}">
        <p14:creationId xmlns:p14="http://schemas.microsoft.com/office/powerpoint/2010/main" val="82940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521" y="2004588"/>
            <a:ext cx="9269743" cy="1143000"/>
          </a:xfrm>
        </p:spPr>
        <p:txBody>
          <a:bodyPr/>
          <a:lstStyle/>
          <a:p>
            <a:r>
              <a:rPr lang="sv-SE" sz="7200" dirty="0">
                <a:solidFill>
                  <a:schemeClr val="bg1"/>
                </a:solidFill>
              </a:rPr>
              <a:t>6. Vision och </a:t>
            </a:r>
            <a:r>
              <a:rPr lang="sv-SE" sz="7200" dirty="0"/>
              <a:t>mission</a:t>
            </a:r>
            <a:endParaRPr lang="en-SE" sz="7200" dirty="0"/>
          </a:p>
        </p:txBody>
      </p:sp>
    </p:spTree>
    <p:extLst>
      <p:ext uri="{BB962C8B-B14F-4D97-AF65-F5344CB8AC3E}">
        <p14:creationId xmlns:p14="http://schemas.microsoft.com/office/powerpoint/2010/main" val="36209542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DD13-27FC-B64C-AD9A-30F206F1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Hur relaterar ni till vår vision och mission?</a:t>
            </a:r>
            <a:endParaRPr lang="en-S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E6DDCF-4B99-2E47-B2B7-73B7B108A438}"/>
              </a:ext>
            </a:extLst>
          </p:cNvPr>
          <p:cNvSpPr/>
          <p:nvPr/>
        </p:nvSpPr>
        <p:spPr>
          <a:xfrm>
            <a:off x="1076336" y="6354322"/>
            <a:ext cx="40062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E" sz="1600" i="1">
                <a:solidFill>
                  <a:schemeClr val="bg1">
                    <a:lumMod val="50000"/>
                  </a:schemeClr>
                </a:solidFill>
                <a:highlight>
                  <a:srgbClr val="FEDF08"/>
                </a:highlight>
              </a:rPr>
              <a:t>Arbeta gärna på nästa sida med uppgiften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C9AB6B-9A69-3A4F-A29C-01267256EB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0023" y="2847325"/>
            <a:ext cx="7639050" cy="2830099"/>
          </a:xfrm>
        </p:spPr>
        <p:txBody>
          <a:bodyPr/>
          <a:lstStyle/>
          <a:p>
            <a:r>
              <a:rPr lang="en-SE" dirty="0"/>
              <a:t>Vision</a:t>
            </a:r>
          </a:p>
          <a:p>
            <a:pPr lvl="1"/>
            <a:r>
              <a:rPr lang="en-SE" dirty="0"/>
              <a:t>Bäst </a:t>
            </a:r>
            <a:r>
              <a:rPr lang="en-GB" dirty="0"/>
              <a:t>i </a:t>
            </a:r>
            <a:r>
              <a:rPr lang="en-GB" dirty="0" err="1"/>
              <a:t>världen</a:t>
            </a:r>
            <a:r>
              <a:rPr lang="en-GB" dirty="0"/>
              <a:t> – </a:t>
            </a:r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snö</a:t>
            </a:r>
            <a:endParaRPr lang="en-GB" dirty="0"/>
          </a:p>
          <a:p>
            <a:endParaRPr lang="en-GB" dirty="0"/>
          </a:p>
          <a:p>
            <a:r>
              <a:rPr lang="en-GB" dirty="0"/>
              <a:t>Mission</a:t>
            </a:r>
          </a:p>
          <a:p>
            <a:pPr lvl="1"/>
            <a:r>
              <a:rPr lang="en-GB" dirty="0"/>
              <a:t>Vi </a:t>
            </a:r>
            <a:r>
              <a:rPr lang="en-GB" dirty="0" err="1"/>
              <a:t>vill</a:t>
            </a:r>
            <a:r>
              <a:rPr lang="en-GB" dirty="0"/>
              <a:t> </a:t>
            </a:r>
            <a:r>
              <a:rPr lang="en-GB" dirty="0" err="1"/>
              <a:t>vara</a:t>
            </a:r>
            <a:r>
              <a:rPr lang="en-GB" dirty="0"/>
              <a:t> </a:t>
            </a:r>
            <a:r>
              <a:rPr lang="en-GB" dirty="0" err="1"/>
              <a:t>fler</a:t>
            </a:r>
            <a:r>
              <a:rPr lang="en-GB" dirty="0"/>
              <a:t> </a:t>
            </a:r>
            <a:r>
              <a:rPr lang="en-GB" dirty="0" err="1"/>
              <a:t>och</a:t>
            </a:r>
            <a:r>
              <a:rPr lang="en-GB" dirty="0"/>
              <a:t> vi </a:t>
            </a:r>
            <a:r>
              <a:rPr lang="en-GB" dirty="0" err="1"/>
              <a:t>vill</a:t>
            </a:r>
            <a:r>
              <a:rPr lang="en-GB" dirty="0"/>
              <a:t> </a:t>
            </a:r>
            <a:r>
              <a:rPr lang="en-GB" dirty="0" err="1"/>
              <a:t>vara</a:t>
            </a:r>
            <a:r>
              <a:rPr lang="en-GB" dirty="0"/>
              <a:t> </a:t>
            </a:r>
            <a:r>
              <a:rPr lang="en-GB" dirty="0" err="1"/>
              <a:t>bättre</a:t>
            </a:r>
            <a:endParaRPr lang="en-SE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970359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63614-782E-674D-9BDB-4283A413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988" y="969966"/>
            <a:ext cx="7639538" cy="1143000"/>
          </a:xfrm>
        </p:spPr>
        <p:txBody>
          <a:bodyPr/>
          <a:lstStyle/>
          <a:p>
            <a:r>
              <a:rPr lang="en-GB"/>
              <a:t>V</a:t>
            </a:r>
            <a:r>
              <a:rPr lang="en-SE"/>
              <a:t>ad innebär vår vision och mission för dig?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AFF3C8-CFF3-324F-8329-E054416489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97612"/>
            <a:ext cx="4016609" cy="2743054"/>
          </a:xfrm>
        </p:spPr>
        <p:txBody>
          <a:bodyPr/>
          <a:lstStyle/>
          <a:p>
            <a:r>
              <a:rPr lang="en-SE" sz="2000" dirty="0"/>
              <a:t>Har din förening/distrikt någon vision eller mission som ni kopplar an till SSFs?</a:t>
            </a:r>
          </a:p>
          <a:p>
            <a:r>
              <a:rPr lang="en-SE" sz="2000" dirty="0"/>
              <a:t>Behöver ni utveckla den?</a:t>
            </a:r>
          </a:p>
          <a:p>
            <a:r>
              <a:rPr lang="sv-SE" sz="2000" dirty="0"/>
              <a:t>Använder ni dem på något konkret sätt?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277710-63D9-EA43-B176-6B929A9AAA36}"/>
              </a:ext>
            </a:extLst>
          </p:cNvPr>
          <p:cNvSpPr txBox="1"/>
          <p:nvPr/>
        </p:nvSpPr>
        <p:spPr>
          <a:xfrm>
            <a:off x="9990807" y="221226"/>
            <a:ext cx="1362874" cy="461665"/>
          </a:xfrm>
          <a:prstGeom prst="rect">
            <a:avLst/>
          </a:prstGeom>
          <a:solidFill>
            <a:srgbClr val="FEDE03"/>
          </a:solidFill>
        </p:spPr>
        <p:txBody>
          <a:bodyPr wrap="none" rtlCol="0">
            <a:spAutoFit/>
          </a:bodyPr>
          <a:lstStyle/>
          <a:p>
            <a:r>
              <a:rPr lang="en-SE" b="1"/>
              <a:t>Uppgift!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B532A93D-5E87-6E49-B871-2F443C3C0858}"/>
              </a:ext>
            </a:extLst>
          </p:cNvPr>
          <p:cNvSpPr txBox="1">
            <a:spLocks/>
          </p:cNvSpPr>
          <p:nvPr/>
        </p:nvSpPr>
        <p:spPr bwMode="auto">
          <a:xfrm>
            <a:off x="6190524" y="3144980"/>
            <a:ext cx="5921114" cy="274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ts val="480"/>
              </a:spcBef>
              <a:spcAft>
                <a:spcPct val="0"/>
              </a:spcAft>
              <a:buChar char="•"/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/>
              <a:t>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/>
              <a:t>Näst viktigast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/>
              <a:t>E</a:t>
            </a:r>
            <a:r>
              <a:rPr lang="en-SE" sz="1800" kern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GB" sz="1800" kern="0"/>
              <a:t>E</a:t>
            </a:r>
            <a:r>
              <a:rPr lang="en-SE" sz="1800" kern="0"/>
              <a:t>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SE" sz="1800" kern="0"/>
              <a:t>Etc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endParaRPr lang="en-SE" sz="1800" kern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535C2-7C10-EC4C-B1F0-5F56128158AE}"/>
              </a:ext>
            </a:extLst>
          </p:cNvPr>
          <p:cNvSpPr txBox="1"/>
          <p:nvPr/>
        </p:nvSpPr>
        <p:spPr>
          <a:xfrm>
            <a:off x="6081173" y="2565327"/>
            <a:ext cx="4785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b="1" dirty="0">
                <a:highlight>
                  <a:srgbClr val="FEDF08"/>
                </a:highlight>
              </a:rPr>
              <a:t>Det här behöver vi fokusera på:</a:t>
            </a:r>
          </a:p>
        </p:txBody>
      </p:sp>
    </p:spTree>
    <p:extLst>
      <p:ext uri="{BB962C8B-B14F-4D97-AF65-F5344CB8AC3E}">
        <p14:creationId xmlns:p14="http://schemas.microsoft.com/office/powerpoint/2010/main" val="1447064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521" y="2142240"/>
            <a:ext cx="8728969" cy="1143000"/>
          </a:xfrm>
        </p:spPr>
        <p:txBody>
          <a:bodyPr/>
          <a:lstStyle/>
          <a:p>
            <a:r>
              <a:rPr lang="sv-SE" sz="7200" dirty="0">
                <a:solidFill>
                  <a:schemeClr val="bg1"/>
                </a:solidFill>
              </a:rPr>
              <a:t>Vad har ni gjort nu?</a:t>
            </a:r>
            <a:endParaRPr lang="en-SE" sz="7200" dirty="0"/>
          </a:p>
        </p:txBody>
      </p:sp>
    </p:spTree>
    <p:extLst>
      <p:ext uri="{BB962C8B-B14F-4D97-AF65-F5344CB8AC3E}">
        <p14:creationId xmlns:p14="http://schemas.microsoft.com/office/powerpoint/2010/main" val="1965694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2C1E-06DE-184E-924A-72CC05A6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</a:t>
            </a:r>
            <a:r>
              <a:rPr lang="en-SE"/>
              <a:t>u har ni gjort…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E3FAE-5D60-DB4A-9D6F-9695CAF368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SE" dirty="0"/>
              <a:t>Nulägesanalys</a:t>
            </a:r>
          </a:p>
          <a:p>
            <a:r>
              <a:rPr lang="en-SE" dirty="0"/>
              <a:t>Önskeläge mot 2026</a:t>
            </a:r>
          </a:p>
          <a:p>
            <a:r>
              <a:rPr lang="sv-SE" dirty="0"/>
              <a:t>Prioriterat aktiviteter inom 4 strategiska prioriterade områdena och för framgångsfaktorerna</a:t>
            </a:r>
          </a:p>
          <a:p>
            <a:endParaRPr lang="en-GB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077247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84983-D1C3-5747-9E04-60C436DC3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/>
              <a:t>…är ni redo för en verksamhetsplan?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85FC6-C27E-0841-8E75-8B158E24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0267" y="3048287"/>
            <a:ext cx="7639050" cy="3300413"/>
          </a:xfrm>
        </p:spPr>
        <p:txBody>
          <a:bodyPr/>
          <a:lstStyle/>
          <a:p>
            <a:r>
              <a:rPr lang="sv-SE" sz="2400" dirty="0"/>
              <a:t>Nästa steg kan vara att ni tar med det arbete som gjorts idag och använder det i framtagandet av er verksamhetsplan, där strategiska planens prioriterade områden är en del av planen tillsammans med de normala verksamhetsområdena. </a:t>
            </a:r>
          </a:p>
          <a:p>
            <a:r>
              <a:rPr lang="sv-SE" sz="2400" dirty="0"/>
              <a:t>Vi kommer erbjuda mallar för verksamhetsplaner som ni kan använda om ni önskar.</a:t>
            </a:r>
          </a:p>
        </p:txBody>
      </p:sp>
    </p:spTree>
    <p:extLst>
      <p:ext uri="{BB962C8B-B14F-4D97-AF65-F5344CB8AC3E}">
        <p14:creationId xmlns:p14="http://schemas.microsoft.com/office/powerpoint/2010/main" val="10513804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59EA1B9-DC6E-4F4F-9743-0A4186DB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7200">
                <a:solidFill>
                  <a:schemeClr val="bg1"/>
                </a:solidFill>
              </a:rPr>
              <a:t>Behöver ni </a:t>
            </a:r>
            <a:r>
              <a:rPr lang="sv-SE" sz="7200"/>
              <a:t>stöd?</a:t>
            </a:r>
            <a:endParaRPr lang="en-SE" sz="7200"/>
          </a:p>
        </p:txBody>
      </p:sp>
    </p:spTree>
    <p:extLst>
      <p:ext uri="{BB962C8B-B14F-4D97-AF65-F5344CB8AC3E}">
        <p14:creationId xmlns:p14="http://schemas.microsoft.com/office/powerpoint/2010/main" val="41890843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96A89D55-F30C-40D2-94BA-91131CCA0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779" y="628314"/>
            <a:ext cx="7639538" cy="1143000"/>
          </a:xfrm>
        </p:spPr>
        <p:txBody>
          <a:bodyPr/>
          <a:lstStyle/>
          <a:p>
            <a:r>
              <a:rPr lang="sv-SE" dirty="0"/>
              <a:t>tips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8A691B-1D21-284A-8D7B-C5BC5E53C1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1895228"/>
            <a:ext cx="5201783" cy="3300413"/>
          </a:xfrm>
        </p:spPr>
        <p:txBody>
          <a:bodyPr/>
          <a:lstStyle/>
          <a:p>
            <a:r>
              <a:rPr lang="en-SE" sz="2400" dirty="0"/>
              <a:t>Bjud in SSF till workshops</a:t>
            </a:r>
          </a:p>
          <a:p>
            <a:r>
              <a:rPr lang="en-SE" sz="2400" dirty="0"/>
              <a:t>Ta kontakt med SISU Idrottsutbildarna</a:t>
            </a:r>
          </a:p>
          <a:p>
            <a:r>
              <a:rPr lang="en-SE" sz="2400" dirty="0"/>
              <a:t>Samverka med andra föreningar/distrikt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sv-SE" sz="3200" dirty="0">
                <a:latin typeface="+mj-lt"/>
              </a:rPr>
              <a:t>Tillsammans kommer </a:t>
            </a:r>
            <a:br>
              <a:rPr lang="sv-SE" sz="3200" dirty="0">
                <a:latin typeface="+mj-lt"/>
              </a:rPr>
            </a:br>
            <a:r>
              <a:rPr lang="sv-SE" sz="3200" dirty="0">
                <a:latin typeface="+mj-lt"/>
              </a:rPr>
              <a:t>vi göra skillnad</a:t>
            </a:r>
            <a:r>
              <a:rPr lang="en-GB" sz="3200" dirty="0">
                <a:latin typeface="+mj-lt"/>
              </a:rPr>
              <a:t>!</a:t>
            </a:r>
          </a:p>
          <a:p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396C31-2C8A-CF40-A12F-3674B6A89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44425">
            <a:off x="5855957" y="973415"/>
            <a:ext cx="3665342" cy="516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93181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58570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Anpassat 4">
      <a:dk1>
        <a:srgbClr val="005B9F"/>
      </a:dk1>
      <a:lt1>
        <a:srgbClr val="FFFFFF"/>
      </a:lt1>
      <a:dk2>
        <a:srgbClr val="009FE3"/>
      </a:dk2>
      <a:lt2>
        <a:srgbClr val="FFDD00"/>
      </a:lt2>
      <a:accent1>
        <a:srgbClr val="15304E"/>
      </a:accent1>
      <a:accent2>
        <a:srgbClr val="005B9F"/>
      </a:accent2>
      <a:accent3>
        <a:srgbClr val="009FE3"/>
      </a:accent3>
      <a:accent4>
        <a:srgbClr val="FFDD00"/>
      </a:accent4>
      <a:accent5>
        <a:srgbClr val="4F3012"/>
      </a:accent5>
      <a:accent6>
        <a:srgbClr val="9D4916"/>
      </a:accent6>
      <a:hlink>
        <a:srgbClr val="005C9D"/>
      </a:hlink>
      <a:folHlink>
        <a:srgbClr val="333333"/>
      </a:folHlink>
    </a:clrScheme>
    <a:fontScheme name="Sv Skidförbundet -1">
      <a:majorFont>
        <a:latin typeface="Impact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999999"/>
        </a:dk2>
        <a:lt2>
          <a:srgbClr val="CCCCCC"/>
        </a:lt2>
        <a:accent1>
          <a:srgbClr val="003399"/>
        </a:accent1>
        <a:accent2>
          <a:srgbClr val="FFFF00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E7E700"/>
        </a:accent6>
        <a:hlink>
          <a:srgbClr val="CC9900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B5854D3E-B4F3-5C4D-B89F-E0FDB4ADAA75}" vid="{4B558E77-90F0-E541-B050-A37E24C32F25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960CADC-1E02-41AA-92DD-2FCB93CC8C9C}">
  <we:reference id="wa104178141" version="3.1.2.22" store="sv-SE" storeType="OMEX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1</TotalTime>
  <Words>1902</Words>
  <Application>Microsoft Office PowerPoint</Application>
  <PresentationFormat>Bredbild</PresentationFormat>
  <Paragraphs>305</Paragraphs>
  <Slides>46</Slides>
  <Notes>23</Notes>
  <HiddenSlides>1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46</vt:i4>
      </vt:variant>
    </vt:vector>
  </HeadingPairs>
  <TitlesOfParts>
    <vt:vector size="51" baseType="lpstr">
      <vt:lpstr>Arial</vt:lpstr>
      <vt:lpstr>Impact</vt:lpstr>
      <vt:lpstr>Systemtypsnitt</vt:lpstr>
      <vt:lpstr>Wingdings</vt:lpstr>
      <vt:lpstr>Blank Presentation</vt:lpstr>
      <vt:lpstr>PowerPoint-presentation</vt:lpstr>
      <vt:lpstr>PowerPoint-presentation</vt:lpstr>
      <vt:lpstr>PowerPoint-presentation</vt:lpstr>
      <vt:lpstr>Det här kan ni  komma fram till i dag</vt:lpstr>
      <vt:lpstr>varför och hur kan ni jobba med  strategiarbete?</vt:lpstr>
      <vt:lpstr>Varför ska ni arbeta med den strategiska planen?</vt:lpstr>
      <vt:lpstr>Hur kan ni använda planen?</vt:lpstr>
      <vt:lpstr>Använd planerna som inspiration och tips på vägen </vt:lpstr>
      <vt:lpstr>PowerPoint-presentation</vt:lpstr>
      <vt:lpstr>PowerPoint-presentation</vt:lpstr>
      <vt:lpstr>Strategiska planen – från ord till handling  </vt:lpstr>
      <vt:lpstr>1. Nulägesanalys 2. Önskeläge 3. Hur ska vi nå önskeläget? 4. Era mål och Kopplingen till Strategi 2026  5. Framgångsfaktorer  6. Vision och Mission  </vt:lpstr>
      <vt:lpstr> </vt:lpstr>
      <vt:lpstr>Vi har gemensamt gjort en för vår rörelse…är ni red0 att göra en?</vt:lpstr>
      <vt:lpstr>PowerPoint-presentation</vt:lpstr>
      <vt:lpstr>GÖR EN SWOT-ANALYS</vt:lpstr>
      <vt:lpstr>PowerPoint-presentation</vt:lpstr>
      <vt:lpstr>2. Önskeläge 2026</vt:lpstr>
      <vt:lpstr>ert önskeläge?</vt:lpstr>
      <vt:lpstr>År 2026 vill vi vara…</vt:lpstr>
      <vt:lpstr>3. Hur ska ni nå önskeläget?</vt:lpstr>
      <vt:lpstr>Vad behöver ni göra för att nå önskeläget?</vt:lpstr>
      <vt:lpstr>Vi måste sluta/börja/fortsätta MED…</vt:lpstr>
      <vt:lpstr>VAD GER MEST EFFEKT?</vt:lpstr>
      <vt:lpstr>4. Era mål och kopplingen till strategi 2026</vt:lpstr>
      <vt:lpstr>4 prioriterade områden &amp; kopplingen till det ni gör</vt:lpstr>
      <vt:lpstr>Mål till 2026</vt:lpstr>
      <vt:lpstr>Modern idrott</vt:lpstr>
      <vt:lpstr>ATTRAKTIV PARTNER</vt:lpstr>
      <vt:lpstr>PowerPoint-presentation</vt:lpstr>
      <vt:lpstr>PowerPoint-presentation</vt:lpstr>
      <vt:lpstr>5. framgångs-faktorer</vt:lpstr>
      <vt:lpstr>våra framgångsfaktorer –  hur arbetar ni med deSSA?</vt:lpstr>
      <vt:lpstr>värdegrund</vt:lpstr>
      <vt:lpstr>digitalisering</vt:lpstr>
      <vt:lpstr>hållbarhet</vt:lpstr>
      <vt:lpstr>samverkan</vt:lpstr>
      <vt:lpstr>6. Vision och mission</vt:lpstr>
      <vt:lpstr>Hur relaterar ni till vår vision och mission?</vt:lpstr>
      <vt:lpstr>Vad innebär vår vision och mission för dig?</vt:lpstr>
      <vt:lpstr>Vad har ni gjort nu?</vt:lpstr>
      <vt:lpstr>Nu har ni gjort…</vt:lpstr>
      <vt:lpstr>…är ni redo för en verksamhetsplan?</vt:lpstr>
      <vt:lpstr>Behöver ni stöd?</vt:lpstr>
      <vt:lpstr>tips</vt:lpstr>
      <vt:lpstr>PowerPoint-presentation</vt:lpstr>
    </vt:vector>
  </TitlesOfParts>
  <Manager>Lotte Jernberg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Ola Strömberg</dc:creator>
  <cp:lastModifiedBy>Lotte Jernberg</cp:lastModifiedBy>
  <cp:revision>2</cp:revision>
  <cp:lastPrinted>2018-05-08T07:41:34Z</cp:lastPrinted>
  <dcterms:created xsi:type="dcterms:W3CDTF">2020-10-29T15:07:21Z</dcterms:created>
  <dcterms:modified xsi:type="dcterms:W3CDTF">2020-11-01T18:33:45Z</dcterms:modified>
</cp:coreProperties>
</file>